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</p:sldMasterIdLst>
  <p:notesMasterIdLst>
    <p:notesMasterId r:id="rId70"/>
  </p:notesMasterIdLst>
  <p:sldIdLst>
    <p:sldId id="258" r:id="rId2"/>
    <p:sldId id="278" r:id="rId3"/>
    <p:sldId id="279" r:id="rId4"/>
    <p:sldId id="280" r:id="rId5"/>
    <p:sldId id="283" r:id="rId6"/>
    <p:sldId id="328" r:id="rId7"/>
    <p:sldId id="329" r:id="rId8"/>
    <p:sldId id="281" r:id="rId9"/>
    <p:sldId id="330" r:id="rId10"/>
    <p:sldId id="331" r:id="rId11"/>
    <p:sldId id="333" r:id="rId12"/>
    <p:sldId id="334" r:id="rId13"/>
    <p:sldId id="335" r:id="rId14"/>
    <p:sldId id="282" r:id="rId15"/>
    <p:sldId id="284" r:id="rId16"/>
    <p:sldId id="285" r:id="rId17"/>
    <p:sldId id="293" r:id="rId18"/>
    <p:sldId id="294" r:id="rId19"/>
    <p:sldId id="288" r:id="rId20"/>
    <p:sldId id="295" r:id="rId21"/>
    <p:sldId id="296" r:id="rId22"/>
    <p:sldId id="297" r:id="rId23"/>
    <p:sldId id="298" r:id="rId24"/>
    <p:sldId id="299" r:id="rId25"/>
    <p:sldId id="300" r:id="rId26"/>
    <p:sldId id="289" r:id="rId27"/>
    <p:sldId id="290" r:id="rId28"/>
    <p:sldId id="301" r:id="rId29"/>
    <p:sldId id="303" r:id="rId30"/>
    <p:sldId id="326" r:id="rId31"/>
    <p:sldId id="327" r:id="rId32"/>
    <p:sldId id="325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36" r:id="rId41"/>
    <p:sldId id="311" r:id="rId42"/>
    <p:sldId id="312" r:id="rId43"/>
    <p:sldId id="337" r:id="rId44"/>
    <p:sldId id="313" r:id="rId45"/>
    <p:sldId id="314" r:id="rId46"/>
    <p:sldId id="315" r:id="rId47"/>
    <p:sldId id="316" r:id="rId48"/>
    <p:sldId id="317" r:id="rId49"/>
    <p:sldId id="338" r:id="rId50"/>
    <p:sldId id="339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350" r:id="rId59"/>
    <p:sldId id="351" r:id="rId60"/>
    <p:sldId id="318" r:id="rId61"/>
    <p:sldId id="341" r:id="rId62"/>
    <p:sldId id="319" r:id="rId63"/>
    <p:sldId id="320" r:id="rId64"/>
    <p:sldId id="321" r:id="rId65"/>
    <p:sldId id="322" r:id="rId66"/>
    <p:sldId id="323" r:id="rId67"/>
    <p:sldId id="324" r:id="rId68"/>
    <p:sldId id="342" r:id="rId6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0416F"/>
    <a:srgbClr val="FFFF66"/>
    <a:srgbClr val="C1E6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9" autoAdjust="0"/>
    <p:restoredTop sz="93475" autoAdjust="0"/>
  </p:normalViewPr>
  <p:slideViewPr>
    <p:cSldViewPr>
      <p:cViewPr varScale="1">
        <p:scale>
          <a:sx n="114" d="100"/>
          <a:sy n="114" d="100"/>
        </p:scale>
        <p:origin x="121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62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2C83D-5298-4B0A-A632-EF278FD2F830}" type="datetimeFigureOut">
              <a:rPr kumimoji="1" lang="ja-JP" altLang="en-US" smtClean="0"/>
              <a:t>2016/8/3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EA6C1-8055-4867-9E13-E6B0ED80B4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8373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19898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August 3, 2016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2699792" y="6356350"/>
            <a:ext cx="3744416" cy="365125"/>
          </a:xfrm>
        </p:spPr>
        <p:txBody>
          <a:bodyPr/>
          <a:lstStyle/>
          <a:p>
            <a:r>
              <a:rPr lang="en-US" altLang="ja-JP" dirty="0" smtClean="0"/>
              <a:t>© Amelieff Corporation All Rights Reserved.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5194300"/>
            <a:ext cx="9144000" cy="1187028"/>
          </a:xfrm>
          <a:prstGeom prst="rect">
            <a:avLst/>
          </a:prstGeom>
          <a:solidFill>
            <a:srgbClr val="0041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W:\marketing\紙媒体\共通素材\会社ロゴ\会社ロゴ_紺碧\amelieff_nouhin\png_amelieff\am_14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95"/>
          <a:stretch/>
        </p:blipFill>
        <p:spPr bwMode="auto">
          <a:xfrm>
            <a:off x="3077444" y="5197469"/>
            <a:ext cx="2989112" cy="75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5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  <a:pPr/>
              <a:t>August 3, 2016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9056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2EEB-1769-4776-AD69-E7C1260563EB}" type="datetime4">
              <a:rPr lang="en-US" smtClean="0"/>
              <a:pPr/>
              <a:t>August 3, 2016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3412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4608512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B8AF-C16A-4836-A92D-61834B5F0BA5}" type="datetime4">
              <a:rPr lang="en-US" smtClean="0"/>
              <a:pPr/>
              <a:t>August 3, 2016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Amelieff Corporation All Rights Reserved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16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 descr="W:\marketing\紙媒体\共通素材\会社ロゴ\会社ロゴ_紺碧\amelieff_nouhin\png_amelieff\am_0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437398"/>
            <a:ext cx="1442294" cy="28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07012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August 3, 2016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7078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August 3, 2016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4817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543A-E259-478F-9E0D-57BA40E442B7}" type="datetime4">
              <a:rPr lang="en-US" smtClean="0"/>
              <a:pPr/>
              <a:t>August 3, 2016</a:t>
            </a:fld>
            <a:endParaRPr 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3493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012D-77A1-44B0-BB26-329BA1EE55C9}" type="datetime4">
              <a:rPr lang="en-US" smtClean="0"/>
              <a:pPr/>
              <a:t>August 3, 2016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22110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August 3, 2016</a:t>
            </a:fld>
            <a:endParaRPr 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65962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  <a:pPr/>
              <a:t>August 3, 2016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14172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6D63-31BF-4B94-B6C5-E20B2C63F515}" type="datetime4">
              <a:rPr lang="en-US" smtClean="0"/>
              <a:pPr/>
              <a:t>August 3, 2016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3058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41277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1B13E-D5AF-485E-81A1-82A140076526}" type="datetime4">
              <a:rPr lang="en-US" smtClean="0"/>
              <a:pPr/>
              <a:t>August 3, 2016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627784" y="6356350"/>
            <a:ext cx="3888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dirty="0" smtClean="0"/>
              <a:t>© Amelieff Corporation All Rights Reserved</a:t>
            </a:r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416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6237312"/>
            <a:ext cx="9144000" cy="144016"/>
          </a:xfrm>
          <a:prstGeom prst="rect">
            <a:avLst/>
          </a:prstGeom>
          <a:solidFill>
            <a:srgbClr val="0041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0"/>
            <a:ext cx="9144000" cy="203200"/>
          </a:xfrm>
          <a:prstGeom prst="rect">
            <a:avLst/>
          </a:prstGeom>
          <a:solidFill>
            <a:srgbClr val="0041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090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anose="05000000000000000000" pitchFamily="2" charset="2"/>
        <a:buChar char="n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://www.ncbi.nlm.nih.gov/sra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cbi.github.io/sra-tools/" TargetMode="Externa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cbi.github.io/sra-tools/install_config.html" TargetMode="External"/><Relationship Id="rId3" Type="http://schemas.openxmlformats.org/officeDocument/2006/relationships/hyperlink" Target="http://ftp-trace.ncbi.nlm.nih.gov/sra/sdk/2.6.3/sratoolkit.2.6.3-centos_linux64.tar.gz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lh3/seqtk" TargetMode="External"/><Relationship Id="rId3" Type="http://schemas.openxmlformats.org/officeDocument/2006/relationships/hyperlink" Target="https://github.com/lh3/seqtk/archive/v1.2.tar.gz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ell-innovation.nig.ac.jp/wiki/tiki-index.php?page=MACS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hyperlink" Target="https://www.bioconductor.org/packages/release/bioc/html/MotIV.html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平成</a:t>
            </a:r>
            <a:r>
              <a:rPr kumimoji="1" lang="en-US" altLang="ja-JP" dirty="0" smtClean="0"/>
              <a:t>28</a:t>
            </a:r>
            <a:r>
              <a:rPr lang="ja-JP" altLang="en-US" dirty="0"/>
              <a:t>年度</a:t>
            </a:r>
            <a:r>
              <a:rPr kumimoji="1" lang="en-US" altLang="ja-JP" dirty="0" smtClean="0"/>
              <a:t>NGS</a:t>
            </a:r>
            <a:r>
              <a:rPr kumimoji="1" lang="ja-JP" altLang="en-US" dirty="0" smtClean="0"/>
              <a:t>ハンズオン講習会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err="1" smtClean="0"/>
              <a:t>ChIP-seq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2016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7</a:t>
            </a:r>
            <a:r>
              <a:rPr kumimoji="1" lang="ja-JP" altLang="en-US" dirty="0" smtClean="0"/>
              <a:t>月</a:t>
            </a:r>
            <a:r>
              <a:rPr lang="en-US" altLang="ja-JP" dirty="0" smtClean="0"/>
              <a:t>28</a:t>
            </a:r>
            <a:r>
              <a:rPr kumimoji="1" lang="ja-JP" altLang="en-US" dirty="0" smtClean="0"/>
              <a:t>日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901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8" name="タイトル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マッピング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4004" y="1340768"/>
            <a:ext cx="77768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Reseq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でも使用されるマッピングソフトが</a:t>
            </a:r>
            <a:r>
              <a:rPr kumimoji="1"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ChIP-seq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でよく使用される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本日使用するソフト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owtie2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ギャップアラインメントに対応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マッピング精度が高い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この他に使用されるソフト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bowtie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ギャップアラインメントに非対応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bwa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34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8" name="タイトル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ピーク検出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4004" y="1340768"/>
            <a:ext cx="7776864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ピーク検出ソフトは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IP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で濃縮した領域のリードの頂点を検出する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本日使用するソフト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MACS2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（デファクトスタンダード）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被引用数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2750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件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/>
            </a:r>
            <a:b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2016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年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月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日時点）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この他に使用されるソフト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SICER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被引用数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425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件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/>
            </a:r>
            <a:b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2016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年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月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20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日時点）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MACS</a:t>
            </a:r>
          </a:p>
        </p:txBody>
      </p:sp>
      <p:grpSp>
        <p:nvGrpSpPr>
          <p:cNvPr id="74" name="図形グループ 73"/>
          <p:cNvGrpSpPr/>
          <p:nvPr/>
        </p:nvGrpSpPr>
        <p:grpSpPr>
          <a:xfrm>
            <a:off x="5580112" y="3787885"/>
            <a:ext cx="3106688" cy="2088232"/>
            <a:chOff x="11342" y="2348880"/>
            <a:chExt cx="8675458" cy="3168352"/>
          </a:xfrm>
        </p:grpSpPr>
        <p:cxnSp>
          <p:nvCxnSpPr>
            <p:cNvPr id="51" name="直線コネクタ 50"/>
            <p:cNvCxnSpPr/>
            <p:nvPr/>
          </p:nvCxnSpPr>
          <p:spPr>
            <a:xfrm>
              <a:off x="2572544" y="3861048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/>
            <p:cNvCxnSpPr/>
            <p:nvPr/>
          </p:nvCxnSpPr>
          <p:spPr>
            <a:xfrm>
              <a:off x="2219327" y="4365104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>
              <a:off x="3364632" y="4221088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/>
            <p:cNvCxnSpPr/>
            <p:nvPr/>
          </p:nvCxnSpPr>
          <p:spPr>
            <a:xfrm>
              <a:off x="2038400" y="4678288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/>
            <p:nvPr/>
          </p:nvCxnSpPr>
          <p:spPr>
            <a:xfrm>
              <a:off x="3105200" y="4509120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>
              <a:off x="3364632" y="4869160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>
              <a:off x="4101480" y="5013176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/>
            <p:cNvCxnSpPr/>
            <p:nvPr/>
          </p:nvCxnSpPr>
          <p:spPr>
            <a:xfrm>
              <a:off x="4576446" y="5157192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/>
            <p:cNvCxnSpPr/>
            <p:nvPr/>
          </p:nvCxnSpPr>
          <p:spPr>
            <a:xfrm>
              <a:off x="3779912" y="4077072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/>
            <p:cNvCxnSpPr/>
            <p:nvPr/>
          </p:nvCxnSpPr>
          <p:spPr>
            <a:xfrm>
              <a:off x="1420416" y="5395256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/>
            <p:nvPr/>
          </p:nvCxnSpPr>
          <p:spPr>
            <a:xfrm>
              <a:off x="5652120" y="5373216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/>
            <p:cNvCxnSpPr/>
            <p:nvPr/>
          </p:nvCxnSpPr>
          <p:spPr>
            <a:xfrm>
              <a:off x="4576446" y="5517232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/>
            <p:cNvCxnSpPr/>
            <p:nvPr/>
          </p:nvCxnSpPr>
          <p:spPr>
            <a:xfrm>
              <a:off x="575812" y="5229200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/>
            <p:nvPr/>
          </p:nvCxnSpPr>
          <p:spPr>
            <a:xfrm>
              <a:off x="949896" y="5013176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/>
            <p:cNvCxnSpPr/>
            <p:nvPr/>
          </p:nvCxnSpPr>
          <p:spPr>
            <a:xfrm>
              <a:off x="3010526" y="3645024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/>
            <p:cNvCxnSpPr/>
            <p:nvPr/>
          </p:nvCxnSpPr>
          <p:spPr>
            <a:xfrm>
              <a:off x="3426695" y="3460830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/>
            <p:cNvCxnSpPr/>
            <p:nvPr/>
          </p:nvCxnSpPr>
          <p:spPr>
            <a:xfrm>
              <a:off x="4634063" y="4682444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/>
            <p:cNvCxnSpPr/>
            <p:nvPr/>
          </p:nvCxnSpPr>
          <p:spPr>
            <a:xfrm>
              <a:off x="3010526" y="5301208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/>
            <p:cNvCxnSpPr/>
            <p:nvPr/>
          </p:nvCxnSpPr>
          <p:spPr>
            <a:xfrm>
              <a:off x="11342" y="5510817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>
              <a:off x="3617086" y="3284984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3563888" y="3140968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三角形 40"/>
            <p:cNvSpPr/>
            <p:nvPr/>
          </p:nvSpPr>
          <p:spPr>
            <a:xfrm>
              <a:off x="323528" y="2348880"/>
              <a:ext cx="8363272" cy="3161937"/>
            </a:xfrm>
            <a:custGeom>
              <a:avLst/>
              <a:gdLst>
                <a:gd name="connsiteX0" fmla="*/ 0 w 8363272"/>
                <a:gd name="connsiteY0" fmla="*/ 3161937 h 3161937"/>
                <a:gd name="connsiteX1" fmla="*/ 4181636 w 8363272"/>
                <a:gd name="connsiteY1" fmla="*/ 0 h 3161937"/>
                <a:gd name="connsiteX2" fmla="*/ 8363272 w 8363272"/>
                <a:gd name="connsiteY2" fmla="*/ 3161937 h 3161937"/>
                <a:gd name="connsiteX3" fmla="*/ 0 w 8363272"/>
                <a:gd name="connsiteY3" fmla="*/ 3161937 h 3161937"/>
                <a:gd name="connsiteX0" fmla="*/ 0 w 8363272"/>
                <a:gd name="connsiteY0" fmla="*/ 3161937 h 3161937"/>
                <a:gd name="connsiteX1" fmla="*/ 4181636 w 8363272"/>
                <a:gd name="connsiteY1" fmla="*/ 0 h 3161937"/>
                <a:gd name="connsiteX2" fmla="*/ 8363272 w 8363272"/>
                <a:gd name="connsiteY2" fmla="*/ 3161937 h 3161937"/>
                <a:gd name="connsiteX3" fmla="*/ 0 w 8363272"/>
                <a:gd name="connsiteY3" fmla="*/ 3161937 h 3161937"/>
                <a:gd name="connsiteX0" fmla="*/ 0 w 8363272"/>
                <a:gd name="connsiteY0" fmla="*/ 3161937 h 3161937"/>
                <a:gd name="connsiteX1" fmla="*/ 4181636 w 8363272"/>
                <a:gd name="connsiteY1" fmla="*/ 0 h 3161937"/>
                <a:gd name="connsiteX2" fmla="*/ 8363272 w 8363272"/>
                <a:gd name="connsiteY2" fmla="*/ 3161937 h 3161937"/>
                <a:gd name="connsiteX3" fmla="*/ 0 w 8363272"/>
                <a:gd name="connsiteY3" fmla="*/ 3161937 h 3161937"/>
                <a:gd name="connsiteX0" fmla="*/ 0 w 8363272"/>
                <a:gd name="connsiteY0" fmla="*/ 3161937 h 3161937"/>
                <a:gd name="connsiteX1" fmla="*/ 4181636 w 8363272"/>
                <a:gd name="connsiteY1" fmla="*/ 0 h 3161937"/>
                <a:gd name="connsiteX2" fmla="*/ 8363272 w 8363272"/>
                <a:gd name="connsiteY2" fmla="*/ 3161937 h 3161937"/>
                <a:gd name="connsiteX3" fmla="*/ 0 w 8363272"/>
                <a:gd name="connsiteY3" fmla="*/ 3161937 h 3161937"/>
                <a:gd name="connsiteX0" fmla="*/ 0 w 8363272"/>
                <a:gd name="connsiteY0" fmla="*/ 3161937 h 3161937"/>
                <a:gd name="connsiteX1" fmla="*/ 4181636 w 8363272"/>
                <a:gd name="connsiteY1" fmla="*/ 0 h 3161937"/>
                <a:gd name="connsiteX2" fmla="*/ 8363272 w 8363272"/>
                <a:gd name="connsiteY2" fmla="*/ 3161937 h 3161937"/>
                <a:gd name="connsiteX3" fmla="*/ 0 w 8363272"/>
                <a:gd name="connsiteY3" fmla="*/ 3161937 h 3161937"/>
                <a:gd name="connsiteX0" fmla="*/ 0 w 8363272"/>
                <a:gd name="connsiteY0" fmla="*/ 3161937 h 3161937"/>
                <a:gd name="connsiteX1" fmla="*/ 4181636 w 8363272"/>
                <a:gd name="connsiteY1" fmla="*/ 0 h 3161937"/>
                <a:gd name="connsiteX2" fmla="*/ 8363272 w 8363272"/>
                <a:gd name="connsiteY2" fmla="*/ 3161937 h 3161937"/>
                <a:gd name="connsiteX3" fmla="*/ 0 w 8363272"/>
                <a:gd name="connsiteY3" fmla="*/ 3161937 h 3161937"/>
                <a:gd name="connsiteX0" fmla="*/ 0 w 8363272"/>
                <a:gd name="connsiteY0" fmla="*/ 3161937 h 3161937"/>
                <a:gd name="connsiteX1" fmla="*/ 4243182 w 8363272"/>
                <a:gd name="connsiteY1" fmla="*/ 0 h 3161937"/>
                <a:gd name="connsiteX2" fmla="*/ 8363272 w 8363272"/>
                <a:gd name="connsiteY2" fmla="*/ 3161937 h 3161937"/>
                <a:gd name="connsiteX3" fmla="*/ 0 w 8363272"/>
                <a:gd name="connsiteY3" fmla="*/ 3161937 h 316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3272" h="3161937">
                  <a:moveTo>
                    <a:pt x="0" y="3161937"/>
                  </a:moveTo>
                  <a:cubicBezTo>
                    <a:pt x="1684026" y="2679458"/>
                    <a:pt x="3060318" y="2038718"/>
                    <a:pt x="4243182" y="0"/>
                  </a:cubicBezTo>
                  <a:cubicBezTo>
                    <a:pt x="5338122" y="1994757"/>
                    <a:pt x="6450647" y="2582743"/>
                    <a:pt x="8363272" y="3161937"/>
                  </a:cubicBezTo>
                  <a:lnTo>
                    <a:pt x="0" y="3161937"/>
                  </a:lnTo>
                  <a:close/>
                </a:path>
              </a:pathLst>
            </a:custGeom>
            <a:solidFill>
              <a:srgbClr val="00416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</p:grpSp>
      <p:grpSp>
        <p:nvGrpSpPr>
          <p:cNvPr id="75" name="図形グループ 74"/>
          <p:cNvGrpSpPr/>
          <p:nvPr/>
        </p:nvGrpSpPr>
        <p:grpSpPr>
          <a:xfrm>
            <a:off x="4012044" y="4005063"/>
            <a:ext cx="2183906" cy="1871053"/>
            <a:chOff x="11342" y="2348880"/>
            <a:chExt cx="8675458" cy="3168352"/>
          </a:xfrm>
        </p:grpSpPr>
        <p:cxnSp>
          <p:nvCxnSpPr>
            <p:cNvPr id="76" name="直線コネクタ 75"/>
            <p:cNvCxnSpPr/>
            <p:nvPr/>
          </p:nvCxnSpPr>
          <p:spPr>
            <a:xfrm>
              <a:off x="2572544" y="3861048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>
              <a:off x="2219327" y="4365104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/>
            <p:cNvCxnSpPr/>
            <p:nvPr/>
          </p:nvCxnSpPr>
          <p:spPr>
            <a:xfrm>
              <a:off x="3364632" y="4221088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/>
            <p:cNvCxnSpPr/>
            <p:nvPr/>
          </p:nvCxnSpPr>
          <p:spPr>
            <a:xfrm>
              <a:off x="2038400" y="4678288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3105200" y="4509120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>
              <a:off x="3364632" y="4869160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>
              <a:off x="4101480" y="5013176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/>
            <p:cNvCxnSpPr/>
            <p:nvPr/>
          </p:nvCxnSpPr>
          <p:spPr>
            <a:xfrm>
              <a:off x="4576446" y="5157192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/>
            <p:cNvCxnSpPr/>
            <p:nvPr/>
          </p:nvCxnSpPr>
          <p:spPr>
            <a:xfrm>
              <a:off x="3779912" y="4077072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コネクタ 84"/>
            <p:cNvCxnSpPr/>
            <p:nvPr/>
          </p:nvCxnSpPr>
          <p:spPr>
            <a:xfrm>
              <a:off x="1420416" y="5395256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コネクタ 85"/>
            <p:cNvCxnSpPr/>
            <p:nvPr/>
          </p:nvCxnSpPr>
          <p:spPr>
            <a:xfrm>
              <a:off x="5652120" y="5373216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コネクタ 86"/>
            <p:cNvCxnSpPr/>
            <p:nvPr/>
          </p:nvCxnSpPr>
          <p:spPr>
            <a:xfrm>
              <a:off x="4576446" y="5517232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/>
            <p:cNvCxnSpPr/>
            <p:nvPr/>
          </p:nvCxnSpPr>
          <p:spPr>
            <a:xfrm>
              <a:off x="575812" y="5229200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/>
            <p:cNvCxnSpPr/>
            <p:nvPr/>
          </p:nvCxnSpPr>
          <p:spPr>
            <a:xfrm>
              <a:off x="949896" y="5013176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/>
            <p:cNvCxnSpPr/>
            <p:nvPr/>
          </p:nvCxnSpPr>
          <p:spPr>
            <a:xfrm>
              <a:off x="3010526" y="3645024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/>
            <p:cNvCxnSpPr/>
            <p:nvPr/>
          </p:nvCxnSpPr>
          <p:spPr>
            <a:xfrm>
              <a:off x="3426695" y="3460830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/>
            <p:cNvCxnSpPr/>
            <p:nvPr/>
          </p:nvCxnSpPr>
          <p:spPr>
            <a:xfrm>
              <a:off x="4634063" y="4682444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/>
            <p:cNvCxnSpPr/>
            <p:nvPr/>
          </p:nvCxnSpPr>
          <p:spPr>
            <a:xfrm>
              <a:off x="3010526" y="5301208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/>
            <p:cNvCxnSpPr/>
            <p:nvPr/>
          </p:nvCxnSpPr>
          <p:spPr>
            <a:xfrm>
              <a:off x="11342" y="5510817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/>
            <p:cNvCxnSpPr/>
            <p:nvPr/>
          </p:nvCxnSpPr>
          <p:spPr>
            <a:xfrm>
              <a:off x="3617086" y="3284984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/>
            <p:cNvCxnSpPr/>
            <p:nvPr/>
          </p:nvCxnSpPr>
          <p:spPr>
            <a:xfrm>
              <a:off x="3563888" y="3140968"/>
              <a:ext cx="241473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三角形 40"/>
            <p:cNvSpPr/>
            <p:nvPr/>
          </p:nvSpPr>
          <p:spPr>
            <a:xfrm>
              <a:off x="323528" y="2348880"/>
              <a:ext cx="8363272" cy="3161937"/>
            </a:xfrm>
            <a:custGeom>
              <a:avLst/>
              <a:gdLst>
                <a:gd name="connsiteX0" fmla="*/ 0 w 8363272"/>
                <a:gd name="connsiteY0" fmla="*/ 3161937 h 3161937"/>
                <a:gd name="connsiteX1" fmla="*/ 4181636 w 8363272"/>
                <a:gd name="connsiteY1" fmla="*/ 0 h 3161937"/>
                <a:gd name="connsiteX2" fmla="*/ 8363272 w 8363272"/>
                <a:gd name="connsiteY2" fmla="*/ 3161937 h 3161937"/>
                <a:gd name="connsiteX3" fmla="*/ 0 w 8363272"/>
                <a:gd name="connsiteY3" fmla="*/ 3161937 h 3161937"/>
                <a:gd name="connsiteX0" fmla="*/ 0 w 8363272"/>
                <a:gd name="connsiteY0" fmla="*/ 3161937 h 3161937"/>
                <a:gd name="connsiteX1" fmla="*/ 4181636 w 8363272"/>
                <a:gd name="connsiteY1" fmla="*/ 0 h 3161937"/>
                <a:gd name="connsiteX2" fmla="*/ 8363272 w 8363272"/>
                <a:gd name="connsiteY2" fmla="*/ 3161937 h 3161937"/>
                <a:gd name="connsiteX3" fmla="*/ 0 w 8363272"/>
                <a:gd name="connsiteY3" fmla="*/ 3161937 h 3161937"/>
                <a:gd name="connsiteX0" fmla="*/ 0 w 8363272"/>
                <a:gd name="connsiteY0" fmla="*/ 3161937 h 3161937"/>
                <a:gd name="connsiteX1" fmla="*/ 4181636 w 8363272"/>
                <a:gd name="connsiteY1" fmla="*/ 0 h 3161937"/>
                <a:gd name="connsiteX2" fmla="*/ 8363272 w 8363272"/>
                <a:gd name="connsiteY2" fmla="*/ 3161937 h 3161937"/>
                <a:gd name="connsiteX3" fmla="*/ 0 w 8363272"/>
                <a:gd name="connsiteY3" fmla="*/ 3161937 h 3161937"/>
                <a:gd name="connsiteX0" fmla="*/ 0 w 8363272"/>
                <a:gd name="connsiteY0" fmla="*/ 3161937 h 3161937"/>
                <a:gd name="connsiteX1" fmla="*/ 4181636 w 8363272"/>
                <a:gd name="connsiteY1" fmla="*/ 0 h 3161937"/>
                <a:gd name="connsiteX2" fmla="*/ 8363272 w 8363272"/>
                <a:gd name="connsiteY2" fmla="*/ 3161937 h 3161937"/>
                <a:gd name="connsiteX3" fmla="*/ 0 w 8363272"/>
                <a:gd name="connsiteY3" fmla="*/ 3161937 h 3161937"/>
                <a:gd name="connsiteX0" fmla="*/ 0 w 8363272"/>
                <a:gd name="connsiteY0" fmla="*/ 3161937 h 3161937"/>
                <a:gd name="connsiteX1" fmla="*/ 4181636 w 8363272"/>
                <a:gd name="connsiteY1" fmla="*/ 0 h 3161937"/>
                <a:gd name="connsiteX2" fmla="*/ 8363272 w 8363272"/>
                <a:gd name="connsiteY2" fmla="*/ 3161937 h 3161937"/>
                <a:gd name="connsiteX3" fmla="*/ 0 w 8363272"/>
                <a:gd name="connsiteY3" fmla="*/ 3161937 h 3161937"/>
                <a:gd name="connsiteX0" fmla="*/ 0 w 8363272"/>
                <a:gd name="connsiteY0" fmla="*/ 3161937 h 3161937"/>
                <a:gd name="connsiteX1" fmla="*/ 4181636 w 8363272"/>
                <a:gd name="connsiteY1" fmla="*/ 0 h 3161937"/>
                <a:gd name="connsiteX2" fmla="*/ 8363272 w 8363272"/>
                <a:gd name="connsiteY2" fmla="*/ 3161937 h 3161937"/>
                <a:gd name="connsiteX3" fmla="*/ 0 w 8363272"/>
                <a:gd name="connsiteY3" fmla="*/ 3161937 h 3161937"/>
                <a:gd name="connsiteX0" fmla="*/ 0 w 8363272"/>
                <a:gd name="connsiteY0" fmla="*/ 3161937 h 3161937"/>
                <a:gd name="connsiteX1" fmla="*/ 4243182 w 8363272"/>
                <a:gd name="connsiteY1" fmla="*/ 0 h 3161937"/>
                <a:gd name="connsiteX2" fmla="*/ 8363272 w 8363272"/>
                <a:gd name="connsiteY2" fmla="*/ 3161937 h 3161937"/>
                <a:gd name="connsiteX3" fmla="*/ 0 w 8363272"/>
                <a:gd name="connsiteY3" fmla="*/ 3161937 h 316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63272" h="3161937">
                  <a:moveTo>
                    <a:pt x="0" y="3161937"/>
                  </a:moveTo>
                  <a:cubicBezTo>
                    <a:pt x="1684026" y="2679458"/>
                    <a:pt x="3060318" y="2038718"/>
                    <a:pt x="4243182" y="0"/>
                  </a:cubicBezTo>
                  <a:cubicBezTo>
                    <a:pt x="5338122" y="1994757"/>
                    <a:pt x="6450647" y="2582743"/>
                    <a:pt x="8363272" y="3161937"/>
                  </a:cubicBezTo>
                  <a:lnTo>
                    <a:pt x="0" y="3161937"/>
                  </a:lnTo>
                  <a:close/>
                </a:path>
              </a:pathLst>
            </a:custGeom>
            <a:solidFill>
              <a:srgbClr val="00416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</p:grpSp>
      <p:grpSp>
        <p:nvGrpSpPr>
          <p:cNvPr id="98" name="図形グループ 97"/>
          <p:cNvGrpSpPr/>
          <p:nvPr/>
        </p:nvGrpSpPr>
        <p:grpSpPr>
          <a:xfrm rot="8028735">
            <a:off x="6492239" y="3088198"/>
            <a:ext cx="824235" cy="855111"/>
            <a:chOff x="5182284" y="1327357"/>
            <a:chExt cx="764065" cy="1160796"/>
          </a:xfrm>
        </p:grpSpPr>
        <p:sp>
          <p:nvSpPr>
            <p:cNvPr id="99" name="左矢印 98"/>
            <p:cNvSpPr/>
            <p:nvPr/>
          </p:nvSpPr>
          <p:spPr>
            <a:xfrm rot="5400000">
              <a:off x="4983919" y="1525722"/>
              <a:ext cx="1160796" cy="764065"/>
            </a:xfrm>
            <a:prstGeom prst="leftArrow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  <p:sp>
          <p:nvSpPr>
            <p:cNvPr id="100" name="左矢印 99"/>
            <p:cNvSpPr/>
            <p:nvPr/>
          </p:nvSpPr>
          <p:spPr>
            <a:xfrm rot="5400000">
              <a:off x="5060261" y="1645844"/>
              <a:ext cx="1008113" cy="544475"/>
            </a:xfrm>
            <a:prstGeom prst="leftArrow">
              <a:avLst/>
            </a:prstGeom>
            <a:solidFill>
              <a:srgbClr val="FF40FF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</p:grpSp>
      <p:grpSp>
        <p:nvGrpSpPr>
          <p:cNvPr id="101" name="図形グループ 100"/>
          <p:cNvGrpSpPr/>
          <p:nvPr/>
        </p:nvGrpSpPr>
        <p:grpSpPr>
          <a:xfrm rot="8028735">
            <a:off x="4458097" y="3301849"/>
            <a:ext cx="824235" cy="855111"/>
            <a:chOff x="5182284" y="1327357"/>
            <a:chExt cx="764065" cy="1160796"/>
          </a:xfrm>
        </p:grpSpPr>
        <p:sp>
          <p:nvSpPr>
            <p:cNvPr id="102" name="左矢印 101"/>
            <p:cNvSpPr/>
            <p:nvPr/>
          </p:nvSpPr>
          <p:spPr>
            <a:xfrm rot="5400000">
              <a:off x="4983919" y="1525722"/>
              <a:ext cx="1160796" cy="764065"/>
            </a:xfrm>
            <a:prstGeom prst="leftArrow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  <p:sp>
          <p:nvSpPr>
            <p:cNvPr id="103" name="左矢印 102"/>
            <p:cNvSpPr/>
            <p:nvPr/>
          </p:nvSpPr>
          <p:spPr>
            <a:xfrm rot="5400000">
              <a:off x="5060261" y="1645844"/>
              <a:ext cx="1008113" cy="544475"/>
            </a:xfrm>
            <a:prstGeom prst="leftArrow">
              <a:avLst/>
            </a:prstGeom>
            <a:solidFill>
              <a:srgbClr val="FF40FF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607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8" name="タイトル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ピーク</a:t>
            </a:r>
            <a:r>
              <a:rPr lang="ja-JP" altLang="en-US" dirty="0" smtClean="0"/>
              <a:t>アノテーション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4004" y="1340768"/>
            <a:ext cx="7776864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ピーク検出後に、ピークがゲノム上のどのような位置に存在するのか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アノテーションする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本日使用するソフト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SnpEff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遺伝子名を付与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遺伝子上のドメイン（エキソン、上流など）を付与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様々な生物種に対応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この他に使用されるソフト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ChIPpeakAnno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パッケージ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3803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8" name="タイトル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モチーフ探索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4004" y="1340768"/>
            <a:ext cx="80584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検出されたピークに共通のモチーフを探索する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モチーフは、抗体と結合する短い配列で、ピーク配列に共通して見られる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本日使用するソフト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rGADEM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Artistic License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2.0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（改変、再配布、商用可）なので利用しやすい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この他に使用されるソフト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MEME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商用利用不可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1018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1505377" y="2109851"/>
            <a:ext cx="7315095" cy="1031117"/>
            <a:chOff x="179512" y="2946972"/>
            <a:chExt cx="8851265" cy="1247652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2946972"/>
              <a:ext cx="8851265" cy="12476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円/楕円 7"/>
            <p:cNvSpPr/>
            <p:nvPr/>
          </p:nvSpPr>
          <p:spPr>
            <a:xfrm>
              <a:off x="6702460" y="3692521"/>
              <a:ext cx="678925" cy="240751"/>
            </a:xfrm>
            <a:prstGeom prst="ellipse">
              <a:avLst/>
            </a:prstGeom>
            <a:noFill/>
            <a:ln w="254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95440"/>
            <a:ext cx="8229600" cy="12241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dirty="0"/>
              <a:t>今回の解析に必要なデータ</a:t>
            </a:r>
            <a:endParaRPr lang="en-US" altLang="ja-JP" dirty="0"/>
          </a:p>
          <a:p>
            <a:r>
              <a:rPr lang="ja-JP" altLang="en-US" dirty="0"/>
              <a:t>リファレンスゲノム </a:t>
            </a:r>
            <a:r>
              <a:rPr lang="en-US" altLang="ja-JP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ja-JP" altLang="en-US" dirty="0">
                <a:solidFill>
                  <a:schemeClr val="accent3">
                    <a:lumMod val="75000"/>
                  </a:schemeClr>
                </a:solidFill>
              </a:rPr>
              <a:t>実行済み</a:t>
            </a:r>
            <a:r>
              <a:rPr lang="en-US" altLang="ja-JP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  <a:p>
            <a:pPr lvl="1" indent="-295275"/>
            <a:r>
              <a:rPr lang="en-US" altLang="ja-JP" sz="1400" dirty="0"/>
              <a:t>http://</a:t>
            </a:r>
            <a:r>
              <a:rPr lang="en-US" altLang="ja-JP" sz="1400" dirty="0" err="1" smtClean="0"/>
              <a:t>support.illumina.com</a:t>
            </a:r>
            <a:r>
              <a:rPr lang="en-US" altLang="ja-JP" sz="1400" dirty="0" smtClean="0"/>
              <a:t>/sequencing/</a:t>
            </a:r>
            <a:r>
              <a:rPr lang="en-US" altLang="ja-JP" sz="1400" dirty="0" err="1" smtClean="0"/>
              <a:t>sequencing_software</a:t>
            </a:r>
            <a:r>
              <a:rPr lang="en-US" altLang="ja-JP" sz="1400" dirty="0" smtClean="0"/>
              <a:t>/</a:t>
            </a:r>
            <a:r>
              <a:rPr lang="en-US" altLang="ja-JP" sz="1400" dirty="0" err="1" smtClean="0"/>
              <a:t>igenome.html</a:t>
            </a:r>
            <a:endParaRPr lang="en-US" altLang="ja-JP" sz="1400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457200" y="3465006"/>
            <a:ext cx="8229600" cy="2196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解析対象のシーケンスデータ </a:t>
            </a:r>
            <a:r>
              <a:rPr lang="en-US" altLang="ja-JP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ja-JP" altLang="en-US" dirty="0">
                <a:solidFill>
                  <a:schemeClr val="accent3">
                    <a:lumMod val="75000"/>
                  </a:schemeClr>
                </a:solidFill>
              </a:rPr>
              <a:t>実行済み</a:t>
            </a:r>
            <a:r>
              <a:rPr lang="en-US" altLang="ja-JP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3" name="タイトル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公開データの取得</a:t>
            </a:r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505377" y="3839807"/>
            <a:ext cx="7315095" cy="2137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346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57199" y="1451682"/>
            <a:ext cx="8228649" cy="1200329"/>
          </a:xfrm>
          <a:prstGeom prst="rect">
            <a:avLst/>
          </a:prstGeom>
          <a:noFill/>
          <a:ln w="28575">
            <a:solidFill>
              <a:srgbClr val="00416F"/>
            </a:solidFill>
          </a:ln>
        </p:spPr>
        <p:txBody>
          <a:bodyPr wrap="square" rtlCol="0">
            <a:spAutoFit/>
          </a:bodyPr>
          <a:lstStyle/>
          <a:p>
            <a:pPr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</a:t>
            </a:r>
            <a:r>
              <a:rPr lang="ja-JP" altLang="en-US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wget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ftp://igenome:G3nom3s4u@ussd-</a:t>
            </a:r>
          </a:p>
          <a:p>
            <a:pPr marL="266700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ftp.illumina.com/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Saccharomyces_cerevisiae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/NCBI/build3.1/Saccharomyces_cerevisiae_NCBI_build3.1.tar.gz</a:t>
            </a:r>
          </a:p>
          <a:p>
            <a:pPr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tar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zxvf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Saccharomyces_cerevisiae_NCBI_build3.1.tar.gz</a:t>
            </a:r>
            <a:endParaRPr lang="en-US" altLang="ja-JP" sz="1400" dirty="0">
              <a:latin typeface="Consolas" panose="020B0609020204030204" pitchFamily="49" charset="0"/>
              <a:ea typeface="メイリオ" panose="020B0604030504040204" pitchFamily="50" charset="-128"/>
              <a:cs typeface="Courier New" pitchFamily="49" charset="0"/>
            </a:endParaRPr>
          </a:p>
        </p:txBody>
      </p:sp>
      <p:sp>
        <p:nvSpPr>
          <p:cNvPr id="1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95441"/>
            <a:ext cx="8229600" cy="4456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dirty="0"/>
              <a:t>酵母のリファレンスゲノムデータの取得方法</a:t>
            </a:r>
            <a:endParaRPr lang="en-US" altLang="ja-JP" dirty="0"/>
          </a:p>
        </p:txBody>
      </p:sp>
      <p:sp>
        <p:nvSpPr>
          <p:cNvPr id="16" name="コンテンツ プレースホルダー 2"/>
          <p:cNvSpPr txBox="1">
            <a:spLocks/>
          </p:cNvSpPr>
          <p:nvPr/>
        </p:nvSpPr>
        <p:spPr>
          <a:xfrm>
            <a:off x="452846" y="2672916"/>
            <a:ext cx="8233003" cy="6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kern="0" dirty="0">
                <a:solidFill>
                  <a:prstClr val="black"/>
                </a:solidFill>
                <a:cs typeface="Courier New" panose="02070309020205020404" pitchFamily="49" charset="0"/>
              </a:rPr>
              <a:t>Saccharomyces cerevisiae</a:t>
            </a:r>
            <a:r>
              <a:rPr lang="ja-JP" altLang="en-US" kern="0" dirty="0">
                <a:solidFill>
                  <a:prstClr val="black"/>
                </a:solidFill>
                <a:cs typeface="Courier New" panose="02070309020205020404" pitchFamily="49" charset="0"/>
              </a:rPr>
              <a:t>のリファレンスゲノムをイルミナの</a:t>
            </a:r>
            <a:r>
              <a:rPr lang="en-US" altLang="ja-JP" kern="0" dirty="0">
                <a:solidFill>
                  <a:prstClr val="black"/>
                </a:solidFill>
                <a:cs typeface="Courier New" panose="02070309020205020404" pitchFamily="49" charset="0"/>
              </a:rPr>
              <a:t>Web</a:t>
            </a:r>
            <a:r>
              <a:rPr lang="ja-JP" altLang="en-US" kern="0" dirty="0">
                <a:solidFill>
                  <a:prstClr val="black"/>
                </a:solidFill>
                <a:cs typeface="Courier New" panose="02070309020205020404" pitchFamily="49" charset="0"/>
              </a:rPr>
              <a:t>ページからダウンロードし</a:t>
            </a:r>
            <a:r>
              <a:rPr lang="ja-JP" altLang="en-US" kern="0" dirty="0" smtClean="0">
                <a:solidFill>
                  <a:prstClr val="black"/>
                </a:solidFill>
                <a:cs typeface="Courier New" panose="02070309020205020404" pitchFamily="49" charset="0"/>
              </a:rPr>
              <a:t>解凍</a:t>
            </a:r>
            <a:r>
              <a:rPr lang="en-US" altLang="ja-JP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ja-JP" altLang="en-US" dirty="0">
                <a:solidFill>
                  <a:schemeClr val="accent3">
                    <a:lumMod val="75000"/>
                  </a:schemeClr>
                </a:solidFill>
              </a:rPr>
              <a:t>実行済み</a:t>
            </a:r>
            <a:r>
              <a:rPr lang="en-US" altLang="ja-JP" dirty="0" smtClean="0">
                <a:solidFill>
                  <a:schemeClr val="accent3">
                    <a:lumMod val="75000"/>
                  </a:schemeClr>
                </a:solidFill>
              </a:rPr>
              <a:t>)</a:t>
            </a:r>
            <a:endParaRPr lang="en-US" altLang="ja-JP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57200" y="3346816"/>
            <a:ext cx="8229600" cy="369332"/>
          </a:xfrm>
          <a:prstGeom prst="rect">
            <a:avLst/>
          </a:prstGeom>
          <a:noFill/>
          <a:ln w="28575">
            <a:solidFill>
              <a:srgbClr val="00416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Consolas" panose="020B0609020204030204" pitchFamily="49" charset="0"/>
                <a:ea typeface="メイリオ" panose="020B0604030504040204" pitchFamily="50" charset="-128"/>
                <a:cs typeface="Courier New" pitchFamily="49" charset="0"/>
              </a:rPr>
              <a:t>$ ls -l /home/</a:t>
            </a:r>
            <a:r>
              <a:rPr lang="ja-JP" altLang="en-US" dirty="0">
                <a:latin typeface="Consolas" panose="020B0609020204030204" pitchFamily="49" charset="0"/>
                <a:ea typeface="メイリオ" panose="020B0604030504040204" pitchFamily="50" charset="-128"/>
                <a:cs typeface="Courier New" pitchFamily="49" charset="0"/>
              </a:rPr>
              <a:t>ユーザ名</a:t>
            </a:r>
            <a:r>
              <a:rPr lang="en-US" altLang="ja-JP" dirty="0">
                <a:latin typeface="Consolas" panose="020B0609020204030204" pitchFamily="49" charset="0"/>
                <a:ea typeface="メイリオ" panose="020B0604030504040204" pitchFamily="50" charset="-128"/>
                <a:cs typeface="Courier New" pitchFamily="49" charset="0"/>
              </a:rPr>
              <a:t>/Desktop/</a:t>
            </a:r>
            <a:r>
              <a:rPr lang="en-US" altLang="ja-JP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itchFamily="49" charset="0"/>
              </a:rPr>
              <a:t>amelieff</a:t>
            </a:r>
            <a:r>
              <a:rPr lang="en-US" altLang="ja-JP" dirty="0">
                <a:latin typeface="Consolas" panose="020B0609020204030204" pitchFamily="49" charset="0"/>
                <a:ea typeface="メイリオ" panose="020B0604030504040204" pitchFamily="50" charset="-128"/>
                <a:cs typeface="Courier New" pitchFamily="49" charset="0"/>
              </a:rPr>
              <a:t>/sacCer3/</a:t>
            </a:r>
          </a:p>
        </p:txBody>
      </p:sp>
      <p:sp>
        <p:nvSpPr>
          <p:cNvPr id="18" name="コンテンツ プレースホルダー 2"/>
          <p:cNvSpPr txBox="1">
            <a:spLocks/>
          </p:cNvSpPr>
          <p:nvPr/>
        </p:nvSpPr>
        <p:spPr>
          <a:xfrm>
            <a:off x="448301" y="5565677"/>
            <a:ext cx="8233003" cy="67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>
                <a:cs typeface="Courier New" pitchFamily="49" charset="0"/>
              </a:rPr>
              <a:t>/home/</a:t>
            </a:r>
            <a:r>
              <a:rPr lang="ja-JP" altLang="en-US" dirty="0">
                <a:cs typeface="Courier New" pitchFamily="49" charset="0"/>
              </a:rPr>
              <a:t>ユーザ名</a:t>
            </a:r>
            <a:r>
              <a:rPr lang="en-US" altLang="ja-JP" dirty="0">
                <a:cs typeface="Courier New" pitchFamily="49" charset="0"/>
              </a:rPr>
              <a:t>/</a:t>
            </a:r>
            <a:r>
              <a:rPr lang="en-US" altLang="ja-JP" dirty="0" smtClean="0">
                <a:cs typeface="Courier New" pitchFamily="49" charset="0"/>
              </a:rPr>
              <a:t>Desktop/</a:t>
            </a:r>
            <a:r>
              <a:rPr lang="en-US" altLang="ja-JP" dirty="0" err="1" smtClean="0">
                <a:cs typeface="Courier New" pitchFamily="49" charset="0"/>
              </a:rPr>
              <a:t>amelieff</a:t>
            </a:r>
            <a:r>
              <a:rPr lang="en-US" altLang="ja-JP" dirty="0" smtClean="0">
                <a:cs typeface="Courier New" pitchFamily="49" charset="0"/>
              </a:rPr>
              <a:t>/</a:t>
            </a:r>
            <a:r>
              <a:rPr lang="en-US" altLang="ja-JP" dirty="0" err="1" smtClean="0">
                <a:cs typeface="Courier New" pitchFamily="49" charset="0"/>
              </a:rPr>
              <a:t>Scerevisiae</a:t>
            </a:r>
            <a:r>
              <a:rPr lang="en-US" altLang="ja-JP" dirty="0" smtClean="0">
                <a:cs typeface="Courier New" pitchFamily="49" charset="0"/>
              </a:rPr>
              <a:t>/</a:t>
            </a:r>
            <a:r>
              <a:rPr lang="ja-JP" altLang="en-US" dirty="0" smtClean="0">
                <a:cs typeface="Courier New" pitchFamily="49" charset="0"/>
              </a:rPr>
              <a:t>の</a:t>
            </a:r>
            <a:endParaRPr lang="en-US" altLang="ja-JP" dirty="0">
              <a:cs typeface="Courier New" pitchFamily="49" charset="0"/>
            </a:endParaRPr>
          </a:p>
          <a:p>
            <a:pPr marL="0" indent="0">
              <a:buNone/>
            </a:pPr>
            <a:r>
              <a:rPr lang="ja-JP" altLang="en-US" dirty="0" smtClean="0">
                <a:cs typeface="Courier New" pitchFamily="49" charset="0"/>
              </a:rPr>
              <a:t>解凍</a:t>
            </a:r>
            <a:r>
              <a:rPr lang="ja-JP" altLang="en-US" dirty="0">
                <a:cs typeface="Courier New" pitchFamily="49" charset="0"/>
              </a:rPr>
              <a:t>したファイル（今回使用するもののみ）</a:t>
            </a:r>
            <a:r>
              <a:rPr lang="ja-JP" altLang="en-US" dirty="0" smtClean="0">
                <a:cs typeface="Courier New" pitchFamily="49" charset="0"/>
              </a:rPr>
              <a:t>を確認</a:t>
            </a:r>
            <a:endParaRPr lang="en-US" altLang="ja-JP" dirty="0">
              <a:cs typeface="Courier New" pitchFamily="49" charset="0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57199" y="3778864"/>
            <a:ext cx="8228649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416F"/>
            </a:solidFill>
          </a:ln>
        </p:spPr>
        <p:txBody>
          <a:bodyPr wrap="square" rtlCol="0">
            <a:spAutoFit/>
          </a:bodyPr>
          <a:lstStyle/>
          <a:p>
            <a:pPr algn="ctr"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:</a:t>
            </a: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</a:t>
            </a:r>
            <a:r>
              <a:rPr lang="en-US" altLang="ja-JP" kern="0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rwxr</a:t>
            </a:r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</a:t>
            </a:r>
            <a:r>
              <a:rPr lang="en-US" altLang="ja-JP" kern="0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xr</a:t>
            </a:r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-x. 1 root </a:t>
            </a:r>
            <a:r>
              <a:rPr lang="en-US" altLang="ja-JP" kern="0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root</a:t>
            </a:r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12400379  5</a:t>
            </a:r>
            <a:r>
              <a:rPr lang="ja-JP" altLang="en-US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月 </a:t>
            </a:r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23 11:09 2016 </a:t>
            </a:r>
            <a:r>
              <a:rPr lang="en-US" altLang="ja-JP" kern="0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genome.fa</a:t>
            </a:r>
            <a:endParaRPr lang="en-US" altLang="ja-JP" kern="0" dirty="0"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</a:t>
            </a:r>
            <a:r>
              <a:rPr lang="en-US" altLang="ja-JP" kern="0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rwxr</a:t>
            </a:r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</a:t>
            </a:r>
            <a:r>
              <a:rPr lang="en-US" altLang="ja-JP" kern="0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xr</a:t>
            </a:r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-x. 1 root </a:t>
            </a:r>
            <a:r>
              <a:rPr lang="en-US" altLang="ja-JP" kern="0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root</a:t>
            </a:r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     462  5</a:t>
            </a:r>
            <a:r>
              <a:rPr lang="ja-JP" altLang="en-US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月 </a:t>
            </a:r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23 11:09 2016 </a:t>
            </a:r>
            <a:r>
              <a:rPr lang="en-US" altLang="ja-JP" kern="0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genome.fa.fai</a:t>
            </a:r>
            <a:endParaRPr lang="en-US" altLang="ja-JP" kern="0" dirty="0"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</a:t>
            </a:r>
            <a:r>
              <a:rPr lang="en-US" altLang="ja-JP" kern="0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rwxr</a:t>
            </a:r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--r--. 1 root </a:t>
            </a:r>
            <a:r>
              <a:rPr lang="en-US" altLang="ja-JP" kern="0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root</a:t>
            </a:r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   19041  5</a:t>
            </a:r>
            <a:r>
              <a:rPr lang="ja-JP" altLang="en-US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月 </a:t>
            </a:r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23 11:10 2016 </a:t>
            </a:r>
            <a:r>
              <a:rPr lang="en-US" altLang="ja-JP" kern="0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mask.gtf</a:t>
            </a:r>
            <a:endParaRPr lang="en-US" altLang="ja-JP" kern="0" dirty="0"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</a:t>
            </a:r>
            <a:r>
              <a:rPr lang="en-US" altLang="ja-JP" kern="0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rwxr</a:t>
            </a:r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</a:t>
            </a:r>
            <a:r>
              <a:rPr lang="en-US" altLang="ja-JP" kern="0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xr</a:t>
            </a:r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-x. 1 root </a:t>
            </a:r>
            <a:r>
              <a:rPr lang="en-US" altLang="ja-JP" kern="0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root</a:t>
            </a:r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  643818  5</a:t>
            </a:r>
            <a:r>
              <a:rPr lang="ja-JP" altLang="en-US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月 </a:t>
            </a:r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23 11:09 2016 refGene.txt</a:t>
            </a:r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公開データの取得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764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06629"/>
            <a:ext cx="8229600" cy="4456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dirty="0" err="1"/>
              <a:t>fasta</a:t>
            </a:r>
            <a:r>
              <a:rPr lang="ja-JP" altLang="en-US" dirty="0"/>
              <a:t>ファイルの</a:t>
            </a:r>
            <a:r>
              <a:rPr lang="ja-JP" altLang="en-US" dirty="0" smtClean="0"/>
              <a:t>中身の確認</a:t>
            </a:r>
            <a:endParaRPr lang="en-US" altLang="ja-JP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7200" y="1794107"/>
            <a:ext cx="8229600" cy="369332"/>
          </a:xfrm>
          <a:prstGeom prst="rect">
            <a:avLst/>
          </a:prstGeom>
          <a:noFill/>
          <a:ln w="28575">
            <a:solidFill>
              <a:srgbClr val="00416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Consolas" panose="020B0609020204030204" pitchFamily="49" charset="0"/>
                <a:ea typeface="メイリオ" panose="020B0604030504040204" pitchFamily="50" charset="-128"/>
                <a:cs typeface="Courier New" pitchFamily="49" charset="0"/>
              </a:rPr>
              <a:t>$ less /home/</a:t>
            </a:r>
            <a:r>
              <a:rPr lang="ja-JP" altLang="en-US" dirty="0">
                <a:latin typeface="Consolas" panose="020B0609020204030204" pitchFamily="49" charset="0"/>
                <a:ea typeface="メイリオ" panose="020B0604030504040204" pitchFamily="50" charset="-128"/>
                <a:cs typeface="Courier New" pitchFamily="49" charset="0"/>
              </a:rPr>
              <a:t>ユーザ名</a:t>
            </a:r>
            <a:r>
              <a:rPr lang="en-US" altLang="ja-JP" dirty="0">
                <a:latin typeface="Consolas" panose="020B0609020204030204" pitchFamily="49" charset="0"/>
                <a:ea typeface="メイリオ" panose="020B0604030504040204" pitchFamily="50" charset="-128"/>
                <a:cs typeface="Courier New" pitchFamily="49" charset="0"/>
              </a:rPr>
              <a:t>/Desktop/</a:t>
            </a:r>
            <a:r>
              <a:rPr lang="en-US" altLang="ja-JP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itchFamily="49" charset="0"/>
              </a:rPr>
              <a:t>amelieff</a:t>
            </a:r>
            <a:r>
              <a:rPr lang="en-US" altLang="ja-JP" dirty="0">
                <a:latin typeface="Consolas" panose="020B0609020204030204" pitchFamily="49" charset="0"/>
                <a:ea typeface="メイリオ" panose="020B0604030504040204" pitchFamily="50" charset="-128"/>
                <a:cs typeface="Courier New" pitchFamily="49" charset="0"/>
              </a:rPr>
              <a:t>/</a:t>
            </a:r>
            <a:r>
              <a:rPr lang="en-US" altLang="ja-JP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itchFamily="49" charset="0"/>
              </a:rPr>
              <a:t>Scerevisiae</a:t>
            </a:r>
            <a:r>
              <a:rPr lang="en-US" altLang="ja-JP" dirty="0">
                <a:latin typeface="Consolas" panose="020B0609020204030204" pitchFamily="49" charset="0"/>
                <a:ea typeface="メイリオ" panose="020B0604030504040204" pitchFamily="50" charset="-128"/>
                <a:cs typeface="Courier New" pitchFamily="49" charset="0"/>
              </a:rPr>
              <a:t>/</a:t>
            </a:r>
            <a:r>
              <a:rPr lang="en-US" altLang="ja-JP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itchFamily="49" charset="0"/>
              </a:rPr>
              <a:t>genome.fa</a:t>
            </a:r>
            <a:endParaRPr lang="en-US" altLang="ja-JP" dirty="0">
              <a:latin typeface="Consolas" panose="020B0609020204030204" pitchFamily="49" charset="0"/>
              <a:ea typeface="メイリオ" panose="020B0604030504040204" pitchFamily="50" charset="-128"/>
              <a:cs typeface="Courier New" pitchFamily="49" charset="0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57199" y="2280376"/>
            <a:ext cx="8228649" cy="197905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416F"/>
            </a:solidFill>
          </a:ln>
        </p:spPr>
        <p:txBody>
          <a:bodyPr wrap="square" rtlCol="0">
            <a:noAutofit/>
          </a:bodyPr>
          <a:lstStyle/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&gt;</a:t>
            </a:r>
            <a:r>
              <a:rPr lang="en-US" altLang="ja-JP" kern="0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chrI</a:t>
            </a:r>
            <a:endParaRPr lang="en-US" altLang="ja-JP" kern="0" dirty="0"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CCACACCACACCCACACACCCACACACCACACCACACACCACACCACACC</a:t>
            </a: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CACACACACACATCCTAACACTACCCTAACACAGCCCTAATCTAACCCTG</a:t>
            </a: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GCCAACCTGTCTCTCAACTTACCCTCCATTACCCTGCCTCCACTCGTTAC</a:t>
            </a: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CCTGTCCCATTCAACCATACCACTCCGAACCACCATCCATCCCTCTACTT</a:t>
            </a: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ACTACCACTCACCCACCGTTACCCTCCAATTACCCATATCCAACCCACTG</a:t>
            </a:r>
          </a:p>
          <a:p>
            <a:pPr algn="ctr" defTabSz="521437"/>
            <a:r>
              <a:rPr lang="en-US" altLang="ja-JP" dirty="0">
                <a:latin typeface="Consolas" panose="020B0609020204030204" pitchFamily="49" charset="0"/>
                <a:ea typeface="メイリオ" panose="020B0604030504040204" pitchFamily="50" charset="-128"/>
                <a:cs typeface="Courier New" pitchFamily="49" charset="0"/>
              </a:rPr>
              <a:t>:</a:t>
            </a: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452846" y="4329100"/>
            <a:ext cx="8233003" cy="14041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kern="0" dirty="0">
                <a:solidFill>
                  <a:prstClr val="black"/>
                </a:solidFill>
                <a:cs typeface="Courier New" panose="02070309020205020404" pitchFamily="49" charset="0"/>
              </a:rPr>
              <a:t>1</a:t>
            </a:r>
            <a:r>
              <a:rPr lang="ja-JP" altLang="en-US" kern="0" dirty="0">
                <a:solidFill>
                  <a:prstClr val="black"/>
                </a:solidFill>
                <a:cs typeface="Courier New" panose="02070309020205020404" pitchFamily="49" charset="0"/>
              </a:rPr>
              <a:t>行目：　　　コンティグ名</a:t>
            </a:r>
            <a:endParaRPr lang="en-US" altLang="ja-JP" kern="0" dirty="0">
              <a:solidFill>
                <a:prstClr val="black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ja-JP" kern="0" dirty="0">
                <a:solidFill>
                  <a:prstClr val="black"/>
                </a:solidFill>
                <a:cs typeface="Courier New" panose="02070309020205020404" pitchFamily="49" charset="0"/>
              </a:rPr>
              <a:t>2</a:t>
            </a:r>
            <a:r>
              <a:rPr lang="ja-JP" altLang="en-US" kern="0" dirty="0">
                <a:solidFill>
                  <a:prstClr val="black"/>
                </a:solidFill>
                <a:cs typeface="Courier New" panose="02070309020205020404" pitchFamily="49" charset="0"/>
              </a:rPr>
              <a:t>行目以降：　実際の配列情報</a:t>
            </a:r>
            <a:endParaRPr lang="en-US" altLang="ja-JP" kern="0" dirty="0">
              <a:solidFill>
                <a:prstClr val="black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ja-JP" kern="0" dirty="0">
              <a:solidFill>
                <a:prstClr val="black"/>
              </a:solidFill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ja-JP" kern="0" dirty="0">
                <a:solidFill>
                  <a:prstClr val="black"/>
                </a:solidFill>
                <a:cs typeface="Courier New" panose="02070309020205020404" pitchFamily="49" charset="0"/>
              </a:rPr>
              <a:t>※</a:t>
            </a:r>
            <a:r>
              <a:rPr lang="ja-JP" altLang="en-US" kern="0" dirty="0">
                <a:solidFill>
                  <a:prstClr val="black"/>
                </a:solidFill>
                <a:cs typeface="Courier New" panose="02070309020205020404" pitchFamily="49" charset="0"/>
              </a:rPr>
              <a:t>「</a:t>
            </a:r>
            <a:r>
              <a:rPr lang="en-US" altLang="ja-JP" kern="0" dirty="0">
                <a:solidFill>
                  <a:prstClr val="black"/>
                </a:solidFill>
                <a:cs typeface="Courier New" panose="02070309020205020404" pitchFamily="49" charset="0"/>
              </a:rPr>
              <a:t>q</a:t>
            </a:r>
            <a:r>
              <a:rPr lang="ja-JP" altLang="en-US" kern="0" dirty="0">
                <a:solidFill>
                  <a:prstClr val="black"/>
                </a:solidFill>
                <a:cs typeface="Courier New" panose="02070309020205020404" pitchFamily="49" charset="0"/>
              </a:rPr>
              <a:t>」で閲覧を</a:t>
            </a:r>
            <a:r>
              <a:rPr lang="ja-JP" altLang="en-US" kern="0" dirty="0" smtClean="0">
                <a:solidFill>
                  <a:prstClr val="black"/>
                </a:solidFill>
                <a:cs typeface="Courier New" panose="02070309020205020404" pitchFamily="49" charset="0"/>
              </a:rPr>
              <a:t>終了する</a:t>
            </a:r>
            <a:endParaRPr lang="en-US" altLang="ja-JP" kern="0" dirty="0">
              <a:solidFill>
                <a:prstClr val="black"/>
              </a:solidFill>
              <a:cs typeface="Courier New" panose="02070309020205020404" pitchFamily="49" charset="0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公開データの取得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536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96"/>
          <a:stretch/>
        </p:blipFill>
        <p:spPr>
          <a:xfrm>
            <a:off x="827584" y="2060848"/>
            <a:ext cx="7740352" cy="3755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88740"/>
            <a:ext cx="8229600" cy="7200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dirty="0"/>
              <a:t>解析対象のシーケンスデータの取得</a:t>
            </a:r>
            <a:r>
              <a:rPr lang="ja-JP" altLang="en-US" dirty="0" smtClean="0"/>
              <a:t>方法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NCBI</a:t>
            </a:r>
            <a:r>
              <a:rPr lang="ja-JP" altLang="en-US" dirty="0" smtClean="0"/>
              <a:t> </a:t>
            </a:r>
            <a:r>
              <a:rPr lang="en-US" altLang="ja-JP" dirty="0" smtClean="0"/>
              <a:t>SRA</a:t>
            </a:r>
            <a:r>
              <a:rPr lang="ja-JP" altLang="en-US" dirty="0" smtClean="0"/>
              <a:t>（</a:t>
            </a:r>
            <a:r>
              <a:rPr lang="en-US" altLang="ja-JP" dirty="0" smtClean="0">
                <a:hlinkClick r:id="rId3"/>
              </a:rPr>
              <a:t>http://www.ncbi.nlm.nih.gov/sra</a:t>
            </a:r>
            <a:r>
              <a:rPr lang="ja-JP" altLang="en-US" dirty="0" smtClean="0"/>
              <a:t>）へアクセスする。</a:t>
            </a:r>
            <a:endParaRPr lang="ja-JP" altLang="en-US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公開データの取得｜データの探し方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066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96"/>
          <a:stretch/>
        </p:blipFill>
        <p:spPr>
          <a:xfrm>
            <a:off x="827584" y="2060848"/>
            <a:ext cx="7740352" cy="3755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7200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dirty="0" smtClean="0"/>
              <a:t>論文中などから得られたアクセッション番号の</a:t>
            </a:r>
            <a:r>
              <a:rPr lang="en-US" altLang="ja-JP" dirty="0" smtClean="0"/>
              <a:t>ERR1231585</a:t>
            </a:r>
            <a:r>
              <a:rPr lang="ja-JP" altLang="en-US" dirty="0" smtClean="0"/>
              <a:t>を検索する</a:t>
            </a:r>
            <a:endParaRPr lang="en-US" altLang="ja-JP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公開データの取得｜データの探し方</a:t>
            </a:r>
            <a:endParaRPr kumimoji="1" lang="ja-JP" altLang="en-US" dirty="0"/>
          </a:p>
        </p:txBody>
      </p:sp>
      <p:grpSp>
        <p:nvGrpSpPr>
          <p:cNvPr id="20" name="図形グループ 19"/>
          <p:cNvGrpSpPr/>
          <p:nvPr/>
        </p:nvGrpSpPr>
        <p:grpSpPr>
          <a:xfrm rot="8028735">
            <a:off x="7274000" y="1681736"/>
            <a:ext cx="824235" cy="855111"/>
            <a:chOff x="5182284" y="1327357"/>
            <a:chExt cx="764065" cy="1160796"/>
          </a:xfrm>
        </p:grpSpPr>
        <p:sp>
          <p:nvSpPr>
            <p:cNvPr id="21" name="左矢印 20"/>
            <p:cNvSpPr/>
            <p:nvPr/>
          </p:nvSpPr>
          <p:spPr>
            <a:xfrm rot="5400000">
              <a:off x="4983919" y="1525722"/>
              <a:ext cx="1160796" cy="764065"/>
            </a:xfrm>
            <a:prstGeom prst="leftArrow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  <p:sp>
          <p:nvSpPr>
            <p:cNvPr id="22" name="左矢印 21"/>
            <p:cNvSpPr/>
            <p:nvPr/>
          </p:nvSpPr>
          <p:spPr>
            <a:xfrm rot="5400000">
              <a:off x="5060261" y="1645844"/>
              <a:ext cx="1008113" cy="544475"/>
            </a:xfrm>
            <a:prstGeom prst="leftArrow">
              <a:avLst/>
            </a:prstGeom>
            <a:solidFill>
              <a:srgbClr val="FF40FF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</p:grpSp>
      <p:grpSp>
        <p:nvGrpSpPr>
          <p:cNvPr id="23" name="図形グループ 22"/>
          <p:cNvGrpSpPr/>
          <p:nvPr/>
        </p:nvGrpSpPr>
        <p:grpSpPr>
          <a:xfrm rot="8028735">
            <a:off x="3263846" y="1681736"/>
            <a:ext cx="824235" cy="855111"/>
            <a:chOff x="5182284" y="1327357"/>
            <a:chExt cx="764065" cy="1160796"/>
          </a:xfrm>
        </p:grpSpPr>
        <p:sp>
          <p:nvSpPr>
            <p:cNvPr id="24" name="左矢印 23"/>
            <p:cNvSpPr/>
            <p:nvPr/>
          </p:nvSpPr>
          <p:spPr>
            <a:xfrm rot="5400000">
              <a:off x="4983919" y="1525722"/>
              <a:ext cx="1160796" cy="764065"/>
            </a:xfrm>
            <a:prstGeom prst="leftArrow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  <p:sp>
          <p:nvSpPr>
            <p:cNvPr id="25" name="左矢印 24"/>
            <p:cNvSpPr/>
            <p:nvPr/>
          </p:nvSpPr>
          <p:spPr>
            <a:xfrm rot="5400000">
              <a:off x="5060261" y="1645844"/>
              <a:ext cx="1008113" cy="544475"/>
            </a:xfrm>
            <a:prstGeom prst="leftArrow">
              <a:avLst/>
            </a:prstGeom>
            <a:solidFill>
              <a:srgbClr val="FF40FF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915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公開データの取得｜データの探し方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80728"/>
            <a:ext cx="6692942" cy="5055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テキスト ボックス 7"/>
          <p:cNvSpPr txBox="1"/>
          <p:nvPr/>
        </p:nvSpPr>
        <p:spPr>
          <a:xfrm>
            <a:off x="395536" y="396062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ライブラリ情報</a:t>
            </a:r>
            <a:endParaRPr kumimoji="1" lang="ja-JP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195736" y="3952695"/>
            <a:ext cx="4357464" cy="916465"/>
          </a:xfrm>
          <a:prstGeom prst="rect">
            <a:avLst/>
          </a:prstGeom>
          <a:noFill/>
          <a:ln w="190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mtClean="0">
              <a:solidFill>
                <a:srgbClr val="00416F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181707" y="3429000"/>
            <a:ext cx="4373379" cy="471942"/>
          </a:xfrm>
          <a:prstGeom prst="rect">
            <a:avLst/>
          </a:prstGeom>
          <a:noFill/>
          <a:ln w="190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mtClean="0">
              <a:solidFill>
                <a:srgbClr val="00416F"/>
              </a:solidFill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2181706" y="2996952"/>
            <a:ext cx="4371493" cy="372366"/>
          </a:xfrm>
          <a:prstGeom prst="rect">
            <a:avLst/>
          </a:prstGeom>
          <a:noFill/>
          <a:ln w="190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mtClean="0">
              <a:solidFill>
                <a:srgbClr val="00416F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95536" y="342900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サンプル情報</a:t>
            </a:r>
            <a:endParaRPr kumimoji="1" lang="ja-JP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95536" y="299998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研究情報</a:t>
            </a:r>
            <a:endParaRPr kumimoji="1" lang="ja-JP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7562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本講義にあたって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代表的な解析の流れを紹介します。</a:t>
            </a:r>
            <a:endParaRPr lang="en-US" altLang="ja-JP" dirty="0"/>
          </a:p>
          <a:p>
            <a:pPr lvl="1"/>
            <a:r>
              <a:rPr lang="ja-JP" altLang="en-US" dirty="0"/>
              <a:t>論文でよく使用されているツールを使用します。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コマンドを沢山実行します。</a:t>
            </a:r>
            <a:endParaRPr lang="en-US" altLang="ja-JP" dirty="0"/>
          </a:p>
          <a:p>
            <a:pPr lvl="1"/>
            <a:r>
              <a:rPr lang="ja-JP" altLang="en-US" dirty="0" smtClean="0"/>
              <a:t>タイプミス</a:t>
            </a:r>
            <a:r>
              <a:rPr lang="ja-JP" altLang="en-US" dirty="0"/>
              <a:t>が心配な方は、コマンド例がありますのでコピーして実行してください。</a:t>
            </a:r>
            <a:endParaRPr lang="en-US" altLang="ja-JP" dirty="0"/>
          </a:p>
          <a:p>
            <a:pPr lvl="1"/>
            <a:r>
              <a:rPr lang="ja-JP" altLang="en-US" dirty="0"/>
              <a:t>実行が遅れてもあせらずに、課題や休憩の間に追い付いてください。</a:t>
            </a: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34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公開データの取得｜データの探し方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56" y="980729"/>
            <a:ext cx="6692942" cy="5055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図形グループ 11"/>
          <p:cNvGrpSpPr/>
          <p:nvPr/>
        </p:nvGrpSpPr>
        <p:grpSpPr>
          <a:xfrm rot="8028735">
            <a:off x="3457575" y="2442702"/>
            <a:ext cx="824235" cy="855111"/>
            <a:chOff x="5182284" y="1327357"/>
            <a:chExt cx="764065" cy="1160796"/>
          </a:xfrm>
        </p:grpSpPr>
        <p:sp>
          <p:nvSpPr>
            <p:cNvPr id="17" name="左矢印 16"/>
            <p:cNvSpPr/>
            <p:nvPr/>
          </p:nvSpPr>
          <p:spPr>
            <a:xfrm rot="5400000">
              <a:off x="4983919" y="1525722"/>
              <a:ext cx="1160796" cy="764065"/>
            </a:xfrm>
            <a:prstGeom prst="leftArrow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  <p:sp>
          <p:nvSpPr>
            <p:cNvPr id="18" name="左矢印 17"/>
            <p:cNvSpPr/>
            <p:nvPr/>
          </p:nvSpPr>
          <p:spPr>
            <a:xfrm rot="5400000">
              <a:off x="5060261" y="1645844"/>
              <a:ext cx="1008113" cy="544475"/>
            </a:xfrm>
            <a:prstGeom prst="leftArrow">
              <a:avLst/>
            </a:prstGeom>
            <a:solidFill>
              <a:srgbClr val="FF40FF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</p:grpSp>
      <p:sp>
        <p:nvSpPr>
          <p:cNvPr id="3" name="テキスト ボックス 2"/>
          <p:cNvSpPr txBox="1"/>
          <p:nvPr/>
        </p:nvSpPr>
        <p:spPr>
          <a:xfrm>
            <a:off x="679821" y="1797524"/>
            <a:ext cx="5904656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4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All runs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を選択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同じ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Study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でシーケンスした全てのデータを確認</a:t>
            </a:r>
          </a:p>
        </p:txBody>
      </p:sp>
    </p:spTree>
    <p:extLst>
      <p:ext uri="{BB962C8B-B14F-4D97-AF65-F5344CB8AC3E}">
        <p14:creationId xmlns:p14="http://schemas.microsoft.com/office/powerpoint/2010/main" val="43611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71"/>
          <a:stretch/>
        </p:blipFill>
        <p:spPr>
          <a:xfrm>
            <a:off x="1331640" y="1700808"/>
            <a:ext cx="6851104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公開データの取得｜データの探し方</a:t>
            </a:r>
            <a:endParaRPr kumimoji="1" lang="ja-JP" altLang="en-US" dirty="0"/>
          </a:p>
        </p:txBody>
      </p:sp>
      <p:grpSp>
        <p:nvGrpSpPr>
          <p:cNvPr id="12" name="図形グループ 11"/>
          <p:cNvGrpSpPr/>
          <p:nvPr/>
        </p:nvGrpSpPr>
        <p:grpSpPr>
          <a:xfrm rot="13048763">
            <a:off x="6104097" y="3232462"/>
            <a:ext cx="824235" cy="855111"/>
            <a:chOff x="5182284" y="1327357"/>
            <a:chExt cx="764065" cy="1160796"/>
          </a:xfrm>
        </p:grpSpPr>
        <p:sp>
          <p:nvSpPr>
            <p:cNvPr id="17" name="左矢印 16"/>
            <p:cNvSpPr/>
            <p:nvPr/>
          </p:nvSpPr>
          <p:spPr>
            <a:xfrm rot="5400000">
              <a:off x="4983919" y="1525722"/>
              <a:ext cx="1160796" cy="764065"/>
            </a:xfrm>
            <a:prstGeom prst="leftArrow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  <p:sp>
          <p:nvSpPr>
            <p:cNvPr id="18" name="左矢印 17"/>
            <p:cNvSpPr/>
            <p:nvPr/>
          </p:nvSpPr>
          <p:spPr>
            <a:xfrm rot="5400000">
              <a:off x="5060261" y="1645844"/>
              <a:ext cx="1008113" cy="544475"/>
            </a:xfrm>
            <a:prstGeom prst="leftArrow">
              <a:avLst/>
            </a:prstGeom>
            <a:solidFill>
              <a:srgbClr val="FF40FF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</p:grpSp>
      <p:sp>
        <p:nvSpPr>
          <p:cNvPr id="3" name="テキスト ボックス 2"/>
          <p:cNvSpPr txBox="1"/>
          <p:nvPr/>
        </p:nvSpPr>
        <p:spPr>
          <a:xfrm rot="10800000" flipV="1">
            <a:off x="5486634" y="2780928"/>
            <a:ext cx="3560306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4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47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Runs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合計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4.42GB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のデータ量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endParaRPr kumimoji="1" lang="ja-JP" altLang="en-US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987824" y="4005064"/>
            <a:ext cx="5194920" cy="1800200"/>
          </a:xfrm>
          <a:prstGeom prst="rect">
            <a:avLst/>
          </a:prstGeom>
          <a:noFill/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mtClean="0">
              <a:solidFill>
                <a:srgbClr val="00416F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 rot="10800000" flipV="1">
            <a:off x="457200" y="1143613"/>
            <a:ext cx="4834880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SRA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Run Selector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でデータを確認する</a:t>
            </a:r>
          </a:p>
        </p:txBody>
      </p:sp>
    </p:spTree>
    <p:extLst>
      <p:ext uri="{BB962C8B-B14F-4D97-AF65-F5344CB8AC3E}">
        <p14:creationId xmlns:p14="http://schemas.microsoft.com/office/powerpoint/2010/main" val="1259301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457"/>
            <a:ext cx="9144000" cy="365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公開データの取得｜データの探し方</a:t>
            </a:r>
            <a:endParaRPr kumimoji="1" lang="ja-JP" altLang="en-US" dirty="0"/>
          </a:p>
        </p:txBody>
      </p:sp>
      <p:grpSp>
        <p:nvGrpSpPr>
          <p:cNvPr id="12" name="図形グループ 11"/>
          <p:cNvGrpSpPr/>
          <p:nvPr/>
        </p:nvGrpSpPr>
        <p:grpSpPr>
          <a:xfrm rot="8086977">
            <a:off x="7560691" y="2343091"/>
            <a:ext cx="824235" cy="855111"/>
            <a:chOff x="5182284" y="1327357"/>
            <a:chExt cx="764065" cy="1160796"/>
          </a:xfrm>
        </p:grpSpPr>
        <p:sp>
          <p:nvSpPr>
            <p:cNvPr id="17" name="左矢印 16"/>
            <p:cNvSpPr/>
            <p:nvPr/>
          </p:nvSpPr>
          <p:spPr>
            <a:xfrm rot="5400000">
              <a:off x="4983919" y="1525722"/>
              <a:ext cx="1160796" cy="764065"/>
            </a:xfrm>
            <a:prstGeom prst="leftArrow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  <p:sp>
          <p:nvSpPr>
            <p:cNvPr id="18" name="左矢印 17"/>
            <p:cNvSpPr/>
            <p:nvPr/>
          </p:nvSpPr>
          <p:spPr>
            <a:xfrm rot="5400000">
              <a:off x="5060261" y="1645844"/>
              <a:ext cx="1008113" cy="544475"/>
            </a:xfrm>
            <a:prstGeom prst="leftArrow">
              <a:avLst/>
            </a:prstGeom>
            <a:solidFill>
              <a:srgbClr val="FF40FF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</p:grpSp>
      <p:sp>
        <p:nvSpPr>
          <p:cNvPr id="15" name="テキスト ボックス 14"/>
          <p:cNvSpPr txBox="1"/>
          <p:nvPr/>
        </p:nvSpPr>
        <p:spPr>
          <a:xfrm rot="10800000" flipV="1">
            <a:off x="5623423" y="1948070"/>
            <a:ext cx="2592288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4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コントロール（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input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</a:p>
        </p:txBody>
      </p:sp>
      <p:grpSp>
        <p:nvGrpSpPr>
          <p:cNvPr id="16" name="図形グループ 15"/>
          <p:cNvGrpSpPr/>
          <p:nvPr/>
        </p:nvGrpSpPr>
        <p:grpSpPr>
          <a:xfrm rot="8086977">
            <a:off x="7560693" y="4207951"/>
            <a:ext cx="824235" cy="855111"/>
            <a:chOff x="5182284" y="1327357"/>
            <a:chExt cx="764065" cy="1160796"/>
          </a:xfrm>
        </p:grpSpPr>
        <p:sp>
          <p:nvSpPr>
            <p:cNvPr id="19" name="左矢印 18"/>
            <p:cNvSpPr/>
            <p:nvPr/>
          </p:nvSpPr>
          <p:spPr>
            <a:xfrm rot="5400000">
              <a:off x="4983919" y="1525722"/>
              <a:ext cx="1160796" cy="764065"/>
            </a:xfrm>
            <a:prstGeom prst="leftArrow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  <p:sp>
          <p:nvSpPr>
            <p:cNvPr id="20" name="左矢印 19"/>
            <p:cNvSpPr/>
            <p:nvPr/>
          </p:nvSpPr>
          <p:spPr>
            <a:xfrm rot="5400000">
              <a:off x="5060261" y="1645844"/>
              <a:ext cx="1008113" cy="544475"/>
            </a:xfrm>
            <a:prstGeom prst="leftArrow">
              <a:avLst/>
            </a:prstGeom>
            <a:solidFill>
              <a:srgbClr val="FF40FF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</p:grpSp>
      <p:sp>
        <p:nvSpPr>
          <p:cNvPr id="21" name="テキスト ボックス 20"/>
          <p:cNvSpPr txBox="1"/>
          <p:nvPr/>
        </p:nvSpPr>
        <p:spPr>
          <a:xfrm rot="10800000" flipV="1">
            <a:off x="5623423" y="3825735"/>
            <a:ext cx="2592288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4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サンプル（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H3K56ac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 rot="10800000" flipV="1">
            <a:off x="457199" y="1214918"/>
            <a:ext cx="6408712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ERR1231585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input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）と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ERR1231597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sample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）を選択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6" name="図形グループ 25"/>
          <p:cNvGrpSpPr/>
          <p:nvPr/>
        </p:nvGrpSpPr>
        <p:grpSpPr>
          <a:xfrm rot="19078273">
            <a:off x="45082" y="4963103"/>
            <a:ext cx="824235" cy="855111"/>
            <a:chOff x="5182284" y="1327357"/>
            <a:chExt cx="764065" cy="1160796"/>
          </a:xfrm>
        </p:grpSpPr>
        <p:sp>
          <p:nvSpPr>
            <p:cNvPr id="27" name="左矢印 26"/>
            <p:cNvSpPr/>
            <p:nvPr/>
          </p:nvSpPr>
          <p:spPr>
            <a:xfrm rot="5400000">
              <a:off x="4983919" y="1525722"/>
              <a:ext cx="1160796" cy="764065"/>
            </a:xfrm>
            <a:prstGeom prst="leftArrow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  <p:sp>
          <p:nvSpPr>
            <p:cNvPr id="28" name="左矢印 27"/>
            <p:cNvSpPr/>
            <p:nvPr/>
          </p:nvSpPr>
          <p:spPr>
            <a:xfrm rot="5400000">
              <a:off x="5060261" y="1645844"/>
              <a:ext cx="1008113" cy="544475"/>
            </a:xfrm>
            <a:prstGeom prst="leftArrow">
              <a:avLst/>
            </a:prstGeom>
            <a:solidFill>
              <a:srgbClr val="FF40FF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 rot="10800000" flipV="1">
            <a:off x="957427" y="5507939"/>
            <a:ext cx="3885694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40FF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ダウンロードするデータ</a:t>
            </a:r>
            <a:r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にチェック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727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図 2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457"/>
            <a:ext cx="9144000" cy="365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公開データの</a:t>
            </a:r>
            <a:r>
              <a:rPr lang="ja-JP" altLang="en-US" dirty="0" smtClean="0"/>
              <a:t>取得｜データの探し方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 rot="10800000" flipV="1">
            <a:off x="457199" y="1214918"/>
            <a:ext cx="6408712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Accession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List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をダウンロード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89" b="82386"/>
          <a:stretch/>
        </p:blipFill>
        <p:spPr>
          <a:xfrm>
            <a:off x="0" y="1942927"/>
            <a:ext cx="5688632" cy="64341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2" name="図形グループ 11"/>
          <p:cNvGrpSpPr/>
          <p:nvPr/>
        </p:nvGrpSpPr>
        <p:grpSpPr>
          <a:xfrm rot="13316189">
            <a:off x="5053540" y="1615582"/>
            <a:ext cx="824235" cy="855111"/>
            <a:chOff x="5182284" y="1327357"/>
            <a:chExt cx="764065" cy="1160796"/>
          </a:xfrm>
        </p:grpSpPr>
        <p:sp>
          <p:nvSpPr>
            <p:cNvPr id="17" name="左矢印 16"/>
            <p:cNvSpPr/>
            <p:nvPr/>
          </p:nvSpPr>
          <p:spPr>
            <a:xfrm rot="5400000">
              <a:off x="4983919" y="1525722"/>
              <a:ext cx="1160796" cy="764065"/>
            </a:xfrm>
            <a:prstGeom prst="leftArrow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  <p:sp>
          <p:nvSpPr>
            <p:cNvPr id="18" name="左矢印 17"/>
            <p:cNvSpPr/>
            <p:nvPr/>
          </p:nvSpPr>
          <p:spPr>
            <a:xfrm rot="5400000">
              <a:off x="5060261" y="1645844"/>
              <a:ext cx="1008113" cy="544475"/>
            </a:xfrm>
            <a:prstGeom prst="leftArrow">
              <a:avLst/>
            </a:prstGeom>
            <a:solidFill>
              <a:srgbClr val="FF40FF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36" y="2467972"/>
            <a:ext cx="5724128" cy="4203413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390136" y="3933056"/>
            <a:ext cx="8352928" cy="473206"/>
          </a:xfrm>
          <a:prstGeom prst="rect">
            <a:avLst/>
          </a:prstGeom>
          <a:solidFill>
            <a:schemeClr val="bg1"/>
          </a:solidFill>
          <a:ln w="28575">
            <a:solidFill>
              <a:srgbClr val="FF40FF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アクセッション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番号のリスト（テキストファイル</a:t>
            </a:r>
            <a:r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）がダウンロード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される</a:t>
            </a:r>
          </a:p>
        </p:txBody>
      </p:sp>
    </p:spTree>
    <p:extLst>
      <p:ext uri="{BB962C8B-B14F-4D97-AF65-F5344CB8AC3E}">
        <p14:creationId xmlns:p14="http://schemas.microsoft.com/office/powerpoint/2010/main" val="934068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公開データの取得｜ダウンロード方法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608512"/>
          </a:xfrm>
        </p:spPr>
        <p:txBody>
          <a:bodyPr/>
          <a:lstStyle/>
          <a:p>
            <a:r>
              <a:rPr kumimoji="1" lang="en-US" altLang="ja-JP" dirty="0" smtClean="0"/>
              <a:t>SRA-Tools</a:t>
            </a:r>
            <a:r>
              <a:rPr kumimoji="1" lang="ja-JP" altLang="en-US" dirty="0" smtClean="0"/>
              <a:t>（</a:t>
            </a:r>
            <a:r>
              <a:rPr lang="en-US" altLang="ja-JP" dirty="0">
                <a:hlinkClick r:id="rId2"/>
              </a:rPr>
              <a:t>http://ncbi.github.io/sra-tools</a:t>
            </a:r>
            <a:r>
              <a:rPr lang="en-US" altLang="ja-JP" dirty="0" smtClean="0">
                <a:hlinkClick r:id="rId2"/>
              </a:rPr>
              <a:t>/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ja-JP" altLang="en-US" dirty="0" smtClean="0"/>
              <a:t>主な用途</a:t>
            </a:r>
            <a:r>
              <a:rPr lang="en-US" altLang="ja-JP" dirty="0" smtClean="0"/>
              <a:t>【</a:t>
            </a:r>
            <a:r>
              <a:rPr lang="ja-JP" altLang="en-US" dirty="0" smtClean="0"/>
              <a:t>実行コマンド</a:t>
            </a:r>
            <a:r>
              <a:rPr lang="en-US" altLang="ja-JP" dirty="0" smtClean="0"/>
              <a:t>】</a:t>
            </a:r>
          </a:p>
          <a:p>
            <a:pPr lvl="1"/>
            <a:r>
              <a:rPr lang="en-US" altLang="ja-JP" dirty="0"/>
              <a:t>NCBI</a:t>
            </a:r>
            <a:r>
              <a:rPr lang="ja-JP" altLang="en-US" dirty="0"/>
              <a:t> </a:t>
            </a:r>
            <a:r>
              <a:rPr lang="en-US" altLang="ja-JP" dirty="0"/>
              <a:t>SRA</a:t>
            </a:r>
            <a:r>
              <a:rPr lang="ja-JP" altLang="en-US" dirty="0"/>
              <a:t> からの</a:t>
            </a:r>
            <a:r>
              <a:rPr lang="ja-JP" altLang="en-US" dirty="0" smtClean="0"/>
              <a:t>データダウンロード</a:t>
            </a:r>
            <a:r>
              <a:rPr lang="en-US" altLang="ja-JP" dirty="0" smtClean="0"/>
              <a:t>【</a:t>
            </a:r>
            <a:r>
              <a:rPr lang="en-US" altLang="ja-JP" b="1" dirty="0" err="1" smtClean="0"/>
              <a:t>prefetch</a:t>
            </a:r>
            <a:r>
              <a:rPr lang="en-US" altLang="ja-JP" dirty="0" smtClean="0"/>
              <a:t>】</a:t>
            </a:r>
            <a:endParaRPr lang="ja-JP" altLang="en-US" dirty="0"/>
          </a:p>
          <a:p>
            <a:pPr lvl="1"/>
            <a:r>
              <a:rPr lang="en-US" altLang="ja-JP" dirty="0" smtClean="0"/>
              <a:t>SRA</a:t>
            </a:r>
            <a:r>
              <a:rPr lang="ja-JP" altLang="en-US" dirty="0" smtClean="0"/>
              <a:t>→</a:t>
            </a:r>
            <a:r>
              <a:rPr lang="en-US" altLang="ja-JP" dirty="0" smtClean="0"/>
              <a:t>FASTQ</a:t>
            </a:r>
            <a:r>
              <a:rPr lang="ja-JP" altLang="en-US" dirty="0" smtClean="0"/>
              <a:t>のフォーマット変換</a:t>
            </a:r>
            <a:r>
              <a:rPr lang="en-US" altLang="ja-JP" dirty="0" smtClean="0"/>
              <a:t>【</a:t>
            </a:r>
            <a:r>
              <a:rPr lang="en-US" altLang="ja-JP" b="1" dirty="0" err="1" smtClean="0"/>
              <a:t>fastq</a:t>
            </a:r>
            <a:r>
              <a:rPr lang="en-US" altLang="ja-JP" b="1" dirty="0" smtClean="0"/>
              <a:t>-dump</a:t>
            </a:r>
            <a:r>
              <a:rPr lang="en-US" altLang="ja-JP" dirty="0" smtClean="0"/>
              <a:t>】</a:t>
            </a:r>
          </a:p>
          <a:p>
            <a:pPr lvl="1"/>
            <a:endParaRPr lang="en-US" altLang="ja-JP" dirty="0" smtClean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Amelieff Corporation All Rights Reserved</a:t>
            </a:r>
            <a:endParaRPr lang="en-US" dirty="0" smtClean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663813"/>
            <a:ext cx="7452320" cy="1544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テキスト ボックス 8"/>
          <p:cNvSpPr txBox="1"/>
          <p:nvPr/>
        </p:nvSpPr>
        <p:spPr>
          <a:xfrm>
            <a:off x="471337" y="1220606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SRA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のダウンロードには、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SRA-Tools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を使用する</a:t>
            </a:r>
          </a:p>
        </p:txBody>
      </p:sp>
    </p:spTree>
    <p:extLst>
      <p:ext uri="{BB962C8B-B14F-4D97-AF65-F5344CB8AC3E}">
        <p14:creationId xmlns:p14="http://schemas.microsoft.com/office/powerpoint/2010/main" val="279411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公開データの取得</a:t>
            </a:r>
            <a:r>
              <a:rPr lang="ja-JP" altLang="en-US" dirty="0"/>
              <a:t>｜ダウンロード方法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SRA-Tools</a:t>
            </a:r>
            <a:r>
              <a:rPr lang="ja-JP" altLang="en-US" dirty="0" smtClean="0"/>
              <a:t>のインストール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本日はデータを用意済みのため実施しません</a:t>
            </a:r>
            <a:endParaRPr lang="en-US" altLang="ja-JP" dirty="0" smtClean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 smtClean="0"/>
              <a:t>参考：</a:t>
            </a:r>
            <a:r>
              <a:rPr lang="en-US" altLang="ja-JP" dirty="0" smtClean="0">
                <a:hlinkClick r:id="rId2"/>
              </a:rPr>
              <a:t>http</a:t>
            </a:r>
            <a:r>
              <a:rPr lang="en-US" altLang="ja-JP" dirty="0">
                <a:hlinkClick r:id="rId2"/>
              </a:rPr>
              <a:t>://</a:t>
            </a:r>
            <a:r>
              <a:rPr lang="en-US" altLang="ja-JP" dirty="0" smtClean="0">
                <a:hlinkClick r:id="rId2"/>
              </a:rPr>
              <a:t>ncbi.github.io/sra-tools/install_config.html</a:t>
            </a:r>
          </a:p>
          <a:p>
            <a:pPr lvl="1"/>
            <a:endParaRPr lang="en-US" altLang="ja-JP" dirty="0" smtClean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Amelieff Corporation All Rights Reserved</a:t>
            </a:r>
            <a:endParaRPr lang="en-US" dirty="0" smtClean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7200" y="2204865"/>
            <a:ext cx="8229600" cy="2736303"/>
          </a:xfrm>
          <a:prstGeom prst="rect">
            <a:avLst/>
          </a:prstGeom>
          <a:noFill/>
          <a:ln>
            <a:solidFill>
              <a:srgbClr val="00416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521437">
              <a:lnSpc>
                <a:spcPct val="150000"/>
              </a:lnSpc>
            </a:pP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wget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sz="1100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  <a:hlinkClick r:id="rId3"/>
              </a:rPr>
              <a:t>http://</a:t>
            </a:r>
            <a:r>
              <a:rPr lang="en-US" altLang="ja-JP" sz="1100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  <a:hlinkClick r:id="rId3"/>
              </a:rPr>
              <a:t>ftp-trace.ncbi.nlm.nih.gov/sra/sdk/2.6.3/sratoolkit.2.6.3-centos_linux64.tar.gz</a:t>
            </a:r>
            <a:endParaRPr lang="en-US" altLang="ja-JP" sz="1100" kern="0" dirty="0" smtClean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  <a:p>
            <a:pPr defTabSz="521437">
              <a:lnSpc>
                <a:spcPct val="150000"/>
              </a:lnSpc>
            </a:pP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tar 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xf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  <a:hlinkClick r:id="rId3"/>
              </a:rPr>
              <a:t>sratoolkit.2.6.3-centos_linux64.tar.gz</a:t>
            </a:r>
            <a:endParaRPr lang="en-US" altLang="ja-JP" kern="0" dirty="0" smtClean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ln -s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sratoolkit.2.6.3-centos_linux64/bin/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prefetch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\</a:t>
            </a:r>
            <a:b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</a:b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 /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usr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/local/bin/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ln -s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sratoolkit.2.6.3-centos_linux64/bin/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fastq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-dump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\</a:t>
            </a:r>
            <a:b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</a:b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 /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usr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/local/bin/</a:t>
            </a:r>
            <a:endParaRPr lang="en-US" altLang="ja-JP" kern="0" dirty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  <a:p>
            <a:pPr defTabSz="521437">
              <a:lnSpc>
                <a:spcPct val="150000"/>
              </a:lnSpc>
            </a:pPr>
            <a:endParaRPr lang="en-US" altLang="ja-JP" kern="0" dirty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49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7200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dirty="0" smtClean="0"/>
              <a:t>SRA-Tools</a:t>
            </a:r>
            <a:r>
              <a:rPr lang="ja-JP" altLang="en-US" dirty="0" smtClean="0"/>
              <a:t> の </a:t>
            </a:r>
            <a:r>
              <a:rPr lang="en-US" altLang="ja-JP" dirty="0" err="1" smtClean="0"/>
              <a:t>prefetch</a:t>
            </a:r>
            <a:r>
              <a:rPr lang="ja-JP" altLang="en-US" dirty="0" smtClean="0"/>
              <a:t> コマンドでまとめて</a:t>
            </a:r>
            <a:r>
              <a:rPr lang="en-US" altLang="ja-JP" dirty="0" smtClean="0"/>
              <a:t>SRA</a:t>
            </a:r>
            <a:r>
              <a:rPr lang="ja-JP" altLang="en-US" dirty="0" smtClean="0"/>
              <a:t>をダウンロード</a:t>
            </a:r>
            <a:endParaRPr lang="en-US" altLang="ja-JP" dirty="0" smtClean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公開データの取得｜ダウンロード方法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4288" y="3060112"/>
            <a:ext cx="8229600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416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kern="0" dirty="0" smtClean="0">
                <a:latin typeface="Consolas" panose="020B0609020204030204" pitchFamily="49" charset="0"/>
                <a:ea typeface="メイリオ" panose="020B0604030504040204" pitchFamily="50" charset="-128"/>
                <a:cs typeface="Consolas" panose="020B0609020204030204" pitchFamily="49" charset="0"/>
              </a:rPr>
              <a:t>$ </a:t>
            </a:r>
            <a:r>
              <a:rPr lang="ja-JP" alt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prefetch --option-file SRR_Acc_List.txt</a:t>
            </a:r>
            <a:endParaRPr lang="ja-JP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430932" y="2132855"/>
            <a:ext cx="8229600" cy="9272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ja-JP" altLang="en-US" dirty="0" smtClean="0"/>
              <a:t>ダウンロードした</a:t>
            </a:r>
            <a:r>
              <a:rPr lang="en-US" altLang="ja-JP" dirty="0" smtClean="0"/>
              <a:t>Accession</a:t>
            </a:r>
            <a:r>
              <a:rPr lang="ja-JP" altLang="en-US" dirty="0" smtClean="0"/>
              <a:t> </a:t>
            </a:r>
            <a:r>
              <a:rPr lang="en-US" altLang="ja-JP" dirty="0" smtClean="0"/>
              <a:t>List</a:t>
            </a:r>
            <a:r>
              <a:rPr lang="ja-JP" altLang="en-US" dirty="0" smtClean="0"/>
              <a:t>（</a:t>
            </a:r>
            <a:r>
              <a:rPr lang="en-US" altLang="ja-JP" dirty="0" err="1" smtClean="0"/>
              <a:t>SRR_Acc_List.txt</a:t>
            </a:r>
            <a:r>
              <a:rPr lang="ja-JP" altLang="en-US" dirty="0" smtClean="0"/>
              <a:t>）を</a:t>
            </a:r>
            <a:endParaRPr lang="en-US" altLang="ja-JP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ja-JP" altLang="en-US" dirty="0" smtClean="0"/>
              <a:t> </a:t>
            </a:r>
            <a:r>
              <a:rPr lang="uk-UA" altLang="ja-JP" dirty="0" smtClean="0"/>
              <a:t>--</a:t>
            </a:r>
            <a:r>
              <a:rPr lang="en-US" altLang="ja-JP" dirty="0" smtClean="0"/>
              <a:t>option-file</a:t>
            </a:r>
            <a:r>
              <a:rPr lang="ja-JP" altLang="en-US" dirty="0" smtClean="0"/>
              <a:t> で指定</a:t>
            </a:r>
            <a:endParaRPr lang="en-US" altLang="ja-JP" dirty="0" smtClean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44288" y="4501140"/>
            <a:ext cx="8229600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416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nsolas" panose="020B0609020204030204" pitchFamily="49" charset="0"/>
              </a:rPr>
              <a:t>$</a:t>
            </a:r>
            <a:r>
              <a:rPr lang="en-US" altLang="ja-JP" kern="0" dirty="0" smtClean="0">
                <a:latin typeface="Consolas" panose="020B0609020204030204" pitchFamily="49" charset="0"/>
                <a:ea typeface="メイリオ" panose="020B0604030504040204" pitchFamily="50" charset="-128"/>
                <a:cs typeface="Consolas" panose="020B0609020204030204" pitchFamily="49" charset="0"/>
              </a:rPr>
              <a:t> ls ~/</a:t>
            </a:r>
            <a:r>
              <a:rPr lang="en-US" altLang="ja-JP" kern="0" dirty="0" err="1">
                <a:latin typeface="Consolas" panose="020B0609020204030204" pitchFamily="49" charset="0"/>
                <a:ea typeface="メイリオ" panose="020B0604030504040204" pitchFamily="50" charset="-128"/>
                <a:cs typeface="Consolas" panose="020B0609020204030204" pitchFamily="49" charset="0"/>
              </a:rPr>
              <a:t>ncbi</a:t>
            </a:r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nsolas" panose="020B0609020204030204" pitchFamily="49" charset="0"/>
              </a:rPr>
              <a:t>/public/</a:t>
            </a:r>
            <a:r>
              <a:rPr lang="en-US" altLang="ja-JP" kern="0" dirty="0" err="1">
                <a:latin typeface="Consolas" panose="020B0609020204030204" pitchFamily="49" charset="0"/>
                <a:ea typeface="メイリオ" panose="020B0604030504040204" pitchFamily="50" charset="-128"/>
                <a:cs typeface="Consolas" panose="020B0609020204030204" pitchFamily="49" charset="0"/>
              </a:rPr>
              <a:t>sra</a:t>
            </a:r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nsolas" panose="020B0609020204030204" pitchFamily="49" charset="0"/>
              </a:rPr>
              <a:t>/</a:t>
            </a:r>
            <a:endParaRPr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45239" y="4875686"/>
            <a:ext cx="822864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416F"/>
            </a:solidFill>
          </a:ln>
        </p:spPr>
        <p:txBody>
          <a:bodyPr wrap="square" rtlCol="0">
            <a:spAutoFit/>
          </a:bodyPr>
          <a:lstStyle/>
          <a:p>
            <a:pPr defTabSz="521437"/>
            <a:r>
              <a:rPr lang="tr-TR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ERR1231585.sra  </a:t>
            </a:r>
            <a:r>
              <a:rPr lang="tr-TR" altLang="ja-JP" kern="0" dirty="0" smtClean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ERR1231597.sra</a:t>
            </a:r>
            <a:endParaRPr lang="de-DE" altLang="ja-JP" kern="0" dirty="0"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</p:txBody>
      </p:sp>
      <p:sp>
        <p:nvSpPr>
          <p:cNvPr id="16" name="コンテンツ プレースホルダー 2"/>
          <p:cNvSpPr txBox="1">
            <a:spLocks/>
          </p:cNvSpPr>
          <p:nvPr/>
        </p:nvSpPr>
        <p:spPr>
          <a:xfrm>
            <a:off x="457200" y="3869853"/>
            <a:ext cx="8229600" cy="4415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 smtClean="0"/>
              <a:t>デフォルトで</a:t>
            </a:r>
            <a:r>
              <a:rPr lang="en-US" altLang="ja-JP" dirty="0" smtClean="0"/>
              <a:t>SRA</a:t>
            </a:r>
            <a:r>
              <a:rPr lang="ja-JP" altLang="en-US" dirty="0" smtClean="0"/>
              <a:t>は </a:t>
            </a:r>
            <a:r>
              <a:rPr lang="en-US" altLang="ja-JP" dirty="0" smtClean="0"/>
              <a:t>~/</a:t>
            </a:r>
            <a:r>
              <a:rPr lang="en-US" altLang="ja-JP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ncbi</a:t>
            </a:r>
            <a:r>
              <a:rPr lang="en-US" altLang="ja-JP" kern="0" dirty="0">
                <a:latin typeface="Consolas" panose="020B0609020204030204" pitchFamily="49" charset="0"/>
                <a:cs typeface="Consolas" panose="020B0609020204030204" pitchFamily="49" charset="0"/>
              </a:rPr>
              <a:t>/public/</a:t>
            </a:r>
            <a:r>
              <a:rPr lang="en-US" altLang="ja-JP" kern="0" dirty="0" err="1">
                <a:latin typeface="Consolas" panose="020B0609020204030204" pitchFamily="49" charset="0"/>
                <a:cs typeface="Consolas" panose="020B0609020204030204" pitchFamily="49" charset="0"/>
              </a:rPr>
              <a:t>sra</a:t>
            </a:r>
            <a:r>
              <a:rPr lang="en-US" altLang="ja-JP" kern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ja-JP" altLang="en-US" kern="0" dirty="0" smtClean="0">
                <a:latin typeface="Consolas" panose="020B0609020204030204" pitchFamily="49" charset="0"/>
                <a:cs typeface="Consolas" panose="020B0609020204030204" pitchFamily="49" charset="0"/>
              </a:rPr>
              <a:t> に保存される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154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88740"/>
            <a:ext cx="8229600" cy="7200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dirty="0" smtClean="0"/>
              <a:t>SRA-Tools</a:t>
            </a:r>
            <a:r>
              <a:rPr lang="ja-JP" altLang="en-US" dirty="0" smtClean="0"/>
              <a:t> の </a:t>
            </a:r>
            <a:r>
              <a:rPr lang="en-US" altLang="ja-JP" dirty="0" err="1" smtClean="0"/>
              <a:t>fastq</a:t>
            </a:r>
            <a:r>
              <a:rPr lang="en-US" altLang="ja-JP" dirty="0" smtClean="0"/>
              <a:t>-dump </a:t>
            </a:r>
            <a:r>
              <a:rPr lang="ja-JP" altLang="en-US" dirty="0" smtClean="0"/>
              <a:t>を使用して </a:t>
            </a:r>
            <a:r>
              <a:rPr lang="en-US" altLang="ja-JP" dirty="0" smtClean="0"/>
              <a:t>SRA</a:t>
            </a:r>
            <a:r>
              <a:rPr lang="ja-JP" altLang="en-US" dirty="0" smtClean="0"/>
              <a:t> から </a:t>
            </a:r>
            <a:r>
              <a:rPr lang="en-US" altLang="ja-JP" dirty="0" smtClean="0"/>
              <a:t>FASTQ</a:t>
            </a:r>
            <a:r>
              <a:rPr lang="ja-JP" altLang="en-US" dirty="0" smtClean="0"/>
              <a:t> へ変換する</a:t>
            </a:r>
            <a:endParaRPr lang="en-US" altLang="ja-JP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57200" y="4912371"/>
            <a:ext cx="8229600" cy="683821"/>
          </a:xfrm>
          <a:prstGeom prst="rect">
            <a:avLst/>
          </a:prstGeom>
          <a:noFill/>
          <a:ln>
            <a:solidFill>
              <a:srgbClr val="00416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521437"/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</a:t>
            </a:r>
            <a:r>
              <a:rPr lang="ja-JP" altLang="en-US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fastq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-dump ~/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ncbi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/public/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sra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/ERR1231585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.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sra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--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split-files</a:t>
            </a:r>
          </a:p>
          <a:p>
            <a:pPr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</a:t>
            </a:r>
            <a:r>
              <a:rPr lang="ja-JP" altLang="en-US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fastq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-dump ~/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ncbi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/public/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sra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/ERR1231597.sra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--split-files</a:t>
            </a:r>
          </a:p>
          <a:p>
            <a:pPr defTabSz="521437"/>
            <a:endParaRPr lang="en-US" altLang="ja-JP" kern="0" dirty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63207" y="2381982"/>
            <a:ext cx="8229600" cy="607508"/>
          </a:xfrm>
          <a:prstGeom prst="rect">
            <a:avLst/>
          </a:prstGeom>
          <a:noFill/>
          <a:ln>
            <a:solidFill>
              <a:srgbClr val="00416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mkdir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data</a:t>
            </a:r>
          </a:p>
          <a:p>
            <a:pPr defTabSz="521437"/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cd data</a:t>
            </a:r>
            <a:endParaRPr lang="en-US" altLang="ja-JP" kern="0" dirty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</p:txBody>
      </p:sp>
      <p:sp>
        <p:nvSpPr>
          <p:cNvPr id="20" name="コンテンツ プレースホルダー 2"/>
          <p:cNvSpPr txBox="1">
            <a:spLocks/>
          </p:cNvSpPr>
          <p:nvPr/>
        </p:nvSpPr>
        <p:spPr>
          <a:xfrm>
            <a:off x="395536" y="1844824"/>
            <a:ext cx="8229600" cy="344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 smtClean="0"/>
              <a:t>変換データを保存するディレクトリ</a:t>
            </a:r>
            <a:r>
              <a:rPr lang="en-US" altLang="ja-JP" dirty="0" smtClean="0"/>
              <a:t>(data)</a:t>
            </a:r>
            <a:r>
              <a:rPr lang="ja-JP" altLang="en-US" dirty="0"/>
              <a:t>を</a:t>
            </a:r>
            <a:r>
              <a:rPr lang="ja-JP" altLang="en-US" dirty="0" smtClean="0"/>
              <a:t>作成する</a:t>
            </a:r>
            <a:r>
              <a:rPr lang="en-US" altLang="ja-JP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ja-JP" altLang="en-US" dirty="0">
                <a:solidFill>
                  <a:schemeClr val="accent3">
                    <a:lumMod val="75000"/>
                  </a:schemeClr>
                </a:solidFill>
              </a:rPr>
              <a:t>実行済み</a:t>
            </a:r>
            <a:r>
              <a:rPr lang="en-US" altLang="ja-JP" dirty="0">
                <a:solidFill>
                  <a:schemeClr val="accent3">
                    <a:lumMod val="75000"/>
                  </a:schemeClr>
                </a:solidFill>
              </a:rPr>
              <a:t>) </a:t>
            </a:r>
            <a:endParaRPr lang="en-US" altLang="ja-JP" dirty="0"/>
          </a:p>
        </p:txBody>
      </p:sp>
      <p:sp>
        <p:nvSpPr>
          <p:cNvPr id="21" name="コンテンツ プレースホルダー 2"/>
          <p:cNvSpPr txBox="1">
            <a:spLocks/>
          </p:cNvSpPr>
          <p:nvPr/>
        </p:nvSpPr>
        <p:spPr>
          <a:xfrm>
            <a:off x="1679494" y="4138716"/>
            <a:ext cx="5785012" cy="594065"/>
          </a:xfrm>
          <a:prstGeom prst="rect">
            <a:avLst/>
          </a:prstGeom>
          <a:ln w="28575">
            <a:solidFill>
              <a:srgbClr val="FF40FF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どこでペアエンドかシングルエンドかを確認する</a:t>
            </a:r>
            <a:r>
              <a:rPr lang="ja-JP" altLang="en-US" smtClean="0">
                <a:latin typeface="Meiryo" charset="-128"/>
                <a:ea typeface="Meiryo" charset="-128"/>
                <a:cs typeface="Meiryo" charset="-128"/>
              </a:rPr>
              <a:t>のか（次のスライドで解説）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公開データの取得</a:t>
            </a:r>
            <a:r>
              <a:rPr lang="ja-JP" altLang="en-US" dirty="0" smtClean="0"/>
              <a:t>｜</a:t>
            </a:r>
            <a:r>
              <a:rPr lang="en-US" altLang="ja-JP" dirty="0" smtClean="0"/>
              <a:t>SRA</a:t>
            </a:r>
            <a:r>
              <a:rPr lang="ja-JP" altLang="en-US" dirty="0" smtClean="0"/>
              <a:t>の変換方法</a:t>
            </a:r>
            <a:endParaRPr kumimoji="1" lang="ja-JP" altLang="en-US" dirty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395536" y="3288803"/>
            <a:ext cx="8229600" cy="344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 smtClean="0"/>
              <a:t>--split-files</a:t>
            </a:r>
            <a:r>
              <a:rPr lang="ja-JP" altLang="en-US" dirty="0" smtClean="0"/>
              <a:t> を付けてペアエンドのファイルを分割しながら</a:t>
            </a:r>
            <a:r>
              <a:rPr lang="en-US" altLang="ja-JP" dirty="0" smtClean="0"/>
              <a:t>FASTQ</a:t>
            </a:r>
            <a:r>
              <a:rPr lang="ja-JP" altLang="en-US" dirty="0" smtClean="0"/>
              <a:t>に変換する </a:t>
            </a:r>
            <a:r>
              <a:rPr lang="en-US" altLang="ja-JP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ja-JP" altLang="en-US" dirty="0">
                <a:solidFill>
                  <a:schemeClr val="accent3">
                    <a:lumMod val="75000"/>
                  </a:schemeClr>
                </a:solidFill>
              </a:rPr>
              <a:t>実行済み</a:t>
            </a:r>
            <a:r>
              <a:rPr lang="en-US" altLang="ja-JP" dirty="0">
                <a:solidFill>
                  <a:schemeClr val="accent3">
                    <a:lumMod val="75000"/>
                  </a:schemeClr>
                </a:solidFill>
              </a:rPr>
              <a:t>) 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7058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6457"/>
            <a:ext cx="9144000" cy="365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公開データの取得｜</a:t>
            </a:r>
            <a:r>
              <a:rPr lang="en-US" altLang="ja-JP" dirty="0"/>
              <a:t>SRA</a:t>
            </a:r>
            <a:r>
              <a:rPr lang="ja-JP" altLang="en-US" dirty="0"/>
              <a:t>の変換方法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 rot="10800000" flipV="1">
            <a:off x="457197" y="1214918"/>
            <a:ext cx="8147250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Run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selector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の 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LibraryLayout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でペアエンドであることを確認できる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26" name="図形グループ 25"/>
          <p:cNvGrpSpPr/>
          <p:nvPr/>
        </p:nvGrpSpPr>
        <p:grpSpPr>
          <a:xfrm rot="7742618">
            <a:off x="5975685" y="2412045"/>
            <a:ext cx="824235" cy="855111"/>
            <a:chOff x="5182284" y="1327357"/>
            <a:chExt cx="764065" cy="1160796"/>
          </a:xfrm>
        </p:grpSpPr>
        <p:sp>
          <p:nvSpPr>
            <p:cNvPr id="27" name="左矢印 26"/>
            <p:cNvSpPr/>
            <p:nvPr/>
          </p:nvSpPr>
          <p:spPr>
            <a:xfrm rot="5400000">
              <a:off x="4983919" y="1525722"/>
              <a:ext cx="1160796" cy="764065"/>
            </a:xfrm>
            <a:prstGeom prst="leftArrow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  <p:sp>
          <p:nvSpPr>
            <p:cNvPr id="28" name="左矢印 27"/>
            <p:cNvSpPr/>
            <p:nvPr/>
          </p:nvSpPr>
          <p:spPr>
            <a:xfrm rot="5400000">
              <a:off x="5060261" y="1645844"/>
              <a:ext cx="1008113" cy="544475"/>
            </a:xfrm>
            <a:prstGeom prst="leftArrow">
              <a:avLst/>
            </a:prstGeom>
            <a:solidFill>
              <a:srgbClr val="FF40FF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 rot="10800000" flipV="1">
            <a:off x="1403647" y="2110372"/>
            <a:ext cx="5575821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40FF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本日使用するデータは全てペアエンド（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PAIRED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336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88740"/>
            <a:ext cx="8229600" cy="7200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dirty="0" smtClean="0"/>
              <a:t>SRA-Tools</a:t>
            </a:r>
            <a:r>
              <a:rPr lang="ja-JP" altLang="en-US" dirty="0" smtClean="0"/>
              <a:t> の </a:t>
            </a:r>
            <a:r>
              <a:rPr lang="en-US" altLang="ja-JP" dirty="0" err="1" smtClean="0"/>
              <a:t>fastq</a:t>
            </a:r>
            <a:r>
              <a:rPr lang="en-US" altLang="ja-JP" dirty="0" smtClean="0"/>
              <a:t>-dump </a:t>
            </a:r>
            <a:r>
              <a:rPr lang="ja-JP" altLang="en-US" dirty="0" smtClean="0"/>
              <a:t>を使用して </a:t>
            </a:r>
            <a:r>
              <a:rPr lang="en-US" altLang="ja-JP" dirty="0" smtClean="0"/>
              <a:t>SRA</a:t>
            </a:r>
            <a:r>
              <a:rPr lang="ja-JP" altLang="en-US" dirty="0" smtClean="0"/>
              <a:t> から </a:t>
            </a:r>
            <a:r>
              <a:rPr lang="en-US" altLang="ja-JP" dirty="0" smtClean="0"/>
              <a:t>FASTQ</a:t>
            </a:r>
            <a:r>
              <a:rPr lang="ja-JP" altLang="en-US" dirty="0" smtClean="0"/>
              <a:t> へ変換する</a:t>
            </a:r>
            <a:endParaRPr lang="en-US" altLang="ja-JP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63207" y="2381982"/>
            <a:ext cx="8229600" cy="398946"/>
          </a:xfrm>
          <a:prstGeom prst="rect">
            <a:avLst/>
          </a:prstGeom>
          <a:noFill/>
          <a:ln>
            <a:solidFill>
              <a:srgbClr val="00416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ls</a:t>
            </a:r>
          </a:p>
        </p:txBody>
      </p:sp>
      <p:sp>
        <p:nvSpPr>
          <p:cNvPr id="20" name="コンテンツ プレースホルダー 2"/>
          <p:cNvSpPr txBox="1">
            <a:spLocks/>
          </p:cNvSpPr>
          <p:nvPr/>
        </p:nvSpPr>
        <p:spPr>
          <a:xfrm>
            <a:off x="395536" y="1844824"/>
            <a:ext cx="8229600" cy="344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 smtClean="0"/>
              <a:t>変換した</a:t>
            </a:r>
            <a:r>
              <a:rPr lang="en-US" altLang="ja-JP" dirty="0" smtClean="0"/>
              <a:t>FASTQ</a:t>
            </a:r>
            <a:r>
              <a:rPr lang="ja-JP" altLang="en-US" dirty="0" smtClean="0"/>
              <a:t>を確認する</a:t>
            </a:r>
            <a:r>
              <a:rPr lang="en-US" altLang="ja-JP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altLang="ja-JP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公開データの取得</a:t>
            </a:r>
            <a:r>
              <a:rPr lang="ja-JP" altLang="en-US" dirty="0" smtClean="0"/>
              <a:t>｜</a:t>
            </a:r>
            <a:r>
              <a:rPr lang="en-US" altLang="ja-JP" dirty="0" smtClean="0"/>
              <a:t>SRA</a:t>
            </a:r>
            <a:r>
              <a:rPr lang="ja-JP" altLang="en-US" dirty="0" smtClean="0"/>
              <a:t>の変換方法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67544" y="2780928"/>
            <a:ext cx="822864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416F"/>
            </a:solidFill>
          </a:ln>
        </p:spPr>
        <p:txBody>
          <a:bodyPr wrap="square" rtlCol="0">
            <a:spAutoFit/>
          </a:bodyPr>
          <a:lstStyle/>
          <a:p>
            <a:pPr defTabSz="521437"/>
            <a:r>
              <a:rPr lang="de-DE" altLang="ja-JP" kern="0" dirty="0" smtClean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ERR1231585_1.fastq	ERR1231597_1.fastq</a:t>
            </a:r>
          </a:p>
          <a:p>
            <a:pPr defTabSz="521437"/>
            <a:r>
              <a:rPr lang="de-DE" altLang="ja-JP" kern="0" dirty="0" smtClean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ERR1231585_2.fastq</a:t>
            </a:r>
            <a:r>
              <a:rPr lang="de-DE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	</a:t>
            </a:r>
            <a:r>
              <a:rPr lang="de-DE" altLang="ja-JP" kern="0" dirty="0" smtClean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ERR1231597_2.fastq</a:t>
            </a:r>
            <a:endParaRPr lang="de-DE" altLang="ja-JP" kern="0" dirty="0"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673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ja-JP" dirty="0" err="1" smtClean="0"/>
              <a:t>ChIP-seq</a:t>
            </a:r>
            <a:r>
              <a:rPr lang="ja-JP" altLang="en-US" dirty="0" smtClean="0"/>
              <a:t>とは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en-US" altLang="ja-JP" dirty="0" err="1" smtClean="0"/>
              <a:t>ChIP-seq</a:t>
            </a:r>
            <a:r>
              <a:rPr lang="ja-JP" altLang="en-US" dirty="0" smtClean="0"/>
              <a:t>解析の流れ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/>
              <a:t>公開データの</a:t>
            </a:r>
            <a:r>
              <a:rPr lang="ja-JP" altLang="en-US" dirty="0" smtClean="0"/>
              <a:t>取得</a:t>
            </a:r>
            <a:endParaRPr lang="en-US" altLang="ja-JP" dirty="0" smtClean="0"/>
          </a:p>
          <a:p>
            <a:pPr>
              <a:lnSpc>
                <a:spcPct val="150000"/>
              </a:lnSpc>
            </a:pPr>
            <a:r>
              <a:rPr lang="ja-JP" altLang="en-US" dirty="0" smtClean="0"/>
              <a:t>クオリティコントロール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/>
              <a:t>マッピング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 smtClean="0"/>
              <a:t>ピーク検出</a:t>
            </a:r>
            <a:endParaRPr lang="en-US" altLang="ja-JP" dirty="0" smtClean="0"/>
          </a:p>
          <a:p>
            <a:pPr>
              <a:lnSpc>
                <a:spcPct val="150000"/>
              </a:lnSpc>
            </a:pPr>
            <a:r>
              <a:rPr lang="ja-JP" altLang="en-US" dirty="0" smtClean="0"/>
              <a:t>ピークアノテーション</a:t>
            </a:r>
            <a:endParaRPr lang="en-US" altLang="ja-JP" dirty="0" smtClean="0"/>
          </a:p>
          <a:p>
            <a:pPr>
              <a:lnSpc>
                <a:spcPct val="150000"/>
              </a:lnSpc>
            </a:pPr>
            <a:r>
              <a:rPr lang="ja-JP" altLang="en-US" dirty="0" smtClean="0"/>
              <a:t>モチーフ探索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/>
              <a:t>まとめ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/>
              <a:t>最後に</a:t>
            </a: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本講義の内容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8249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96025"/>
            <a:ext cx="8229600" cy="9800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dirty="0" err="1" smtClean="0"/>
              <a:t>seqtk</a:t>
            </a:r>
            <a:r>
              <a:rPr lang="ja-JP" altLang="en-US" dirty="0" smtClean="0"/>
              <a:t>（</a:t>
            </a:r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github.com/lh3/seqtk</a:t>
            </a:r>
            <a:r>
              <a:rPr lang="ja-JP" altLang="en-US" dirty="0" smtClean="0"/>
              <a:t>） を使用し、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実習用に</a:t>
            </a:r>
            <a:r>
              <a:rPr lang="en-US" altLang="ja-JP" dirty="0" smtClean="0"/>
              <a:t>FASTQ</a:t>
            </a:r>
            <a:r>
              <a:rPr lang="ja-JP" altLang="en-US" dirty="0" smtClean="0"/>
              <a:t>からデータの一部を抜粋する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 err="1" smtClean="0"/>
              <a:t>seqtk</a:t>
            </a:r>
            <a:r>
              <a:rPr lang="en-US" altLang="ja-JP" dirty="0" smtClean="0"/>
              <a:t> </a:t>
            </a:r>
            <a:r>
              <a:rPr lang="ja-JP" altLang="en-US" dirty="0" smtClean="0"/>
              <a:t>のインストール（今回は実施しません）</a:t>
            </a:r>
            <a:endParaRPr lang="en-US" altLang="ja-JP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公開データの取得</a:t>
            </a:r>
            <a:r>
              <a:rPr lang="ja-JP" altLang="en-US" dirty="0" smtClean="0"/>
              <a:t>｜実習用データの作成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57200" y="2924944"/>
            <a:ext cx="8229600" cy="181834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521437">
              <a:lnSpc>
                <a:spcPct val="150000"/>
              </a:lnSpc>
            </a:pP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wget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  <a:hlinkClick r:id="rId3"/>
              </a:rPr>
              <a:t>https://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  <a:hlinkClick r:id="rId3"/>
              </a:rPr>
              <a:t>github.com/lh3/seqtk/archive/v1.2.tar.gz</a:t>
            </a:r>
            <a:endParaRPr lang="en-US" altLang="ja-JP" kern="0" dirty="0" smtClean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  <a:p>
            <a:pPr defTabSz="521437">
              <a:lnSpc>
                <a:spcPct val="150000"/>
              </a:lnSpc>
            </a:pP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tar 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xf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v1.2.tar.gz 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cd seqtk-1.2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ln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-s ~/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src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/seqtk-1.2/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seqtk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usr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/local/bin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</a:t>
            </a:r>
            <a:endParaRPr lang="en-US" altLang="ja-JP" kern="0" dirty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30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96025"/>
            <a:ext cx="8229600" cy="9800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dirty="0" err="1" smtClean="0"/>
              <a:t>seqtk</a:t>
            </a:r>
            <a:r>
              <a:rPr lang="ja-JP" altLang="en-US" dirty="0" smtClean="0"/>
              <a:t> を使用し、実習用に</a:t>
            </a:r>
            <a:r>
              <a:rPr lang="en-US" altLang="ja-JP" dirty="0" smtClean="0"/>
              <a:t>FASTQ</a:t>
            </a:r>
            <a:r>
              <a:rPr lang="ja-JP" altLang="en-US" dirty="0" smtClean="0"/>
              <a:t>からデータの一部を抜粋する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 err="1" smtClean="0"/>
              <a:t>seqtk</a:t>
            </a:r>
            <a:r>
              <a:rPr lang="en-US" altLang="ja-JP" dirty="0" smtClean="0"/>
              <a:t> </a:t>
            </a:r>
            <a:r>
              <a:rPr lang="ja-JP" altLang="en-US" dirty="0" smtClean="0"/>
              <a:t>の実行</a:t>
            </a:r>
            <a:endParaRPr lang="en-US" altLang="ja-JP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公開データの取得</a:t>
            </a:r>
            <a:r>
              <a:rPr lang="ja-JP" altLang="en-US" dirty="0" smtClean="0"/>
              <a:t>｜実習用データの作成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7200" y="2216580"/>
            <a:ext cx="8229600" cy="19526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521437">
              <a:lnSpc>
                <a:spcPct val="150000"/>
              </a:lnSpc>
            </a:pP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seqtk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sample -s 100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ERR1231585_1.fastq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500000 &gt;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input_1.fastq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seqtk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sample -s 100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ERR1231585_2.fastq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500000 &gt;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input_2.fastq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seqtk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sample -s 100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ERR1231597_1.fastq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500000 &gt;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sample_1.fastq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seqtk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sample -s 100 ERR1231597_2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.fastq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500000 &gt;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sample_2.fastq</a:t>
            </a:r>
            <a:endParaRPr lang="en-US" altLang="ja-JP" kern="0" dirty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83568" y="4293096"/>
            <a:ext cx="8003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-s 100: 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シード値を</a:t>
            </a:r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100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に指定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ペアで同じシード値を使うことで、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	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ランダムに抽出するリードのペアを保つ事ができる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500000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：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50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万リード抽出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347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46650"/>
          </a:xfrm>
        </p:spPr>
        <p:txBody>
          <a:bodyPr/>
          <a:lstStyle/>
          <a:p>
            <a:pPr algn="ctr"/>
            <a:r>
              <a:rPr lang="ja-JP" altLang="en-US" dirty="0" smtClean="0"/>
              <a:t>実習パート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Amelieff Corporation All Rights Reserved</a:t>
            </a:r>
            <a:endParaRPr lang="en-US" dirty="0" smtClean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99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公開データの取得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解析対象のシーケンスデータの取得方法</a:t>
            </a:r>
            <a:r>
              <a:rPr lang="ja-JP" altLang="en-US" kern="0" dirty="0">
                <a:solidFill>
                  <a:schemeClr val="accent3">
                    <a:lumMod val="75000"/>
                  </a:schemeClr>
                </a:solidFill>
                <a:cs typeface="Courier New" panose="02070309020205020404" pitchFamily="49" charset="0"/>
              </a:rPr>
              <a:t> </a:t>
            </a:r>
            <a:r>
              <a:rPr lang="ja-JP" altLang="en-US" kern="0" dirty="0" smtClean="0">
                <a:solidFill>
                  <a:schemeClr val="accent3">
                    <a:lumMod val="75000"/>
                  </a:schemeClr>
                </a:solidFill>
                <a:cs typeface="Courier New" panose="02070309020205020404" pitchFamily="49" charset="0"/>
              </a:rPr>
              <a:t>（実行済み）</a:t>
            </a:r>
            <a:endParaRPr lang="ja-JP" altLang="en-US" dirty="0" smtClean="0"/>
          </a:p>
          <a:p>
            <a:pPr marL="0" indent="0">
              <a:buNone/>
            </a:pPr>
            <a:r>
              <a:rPr lang="ja-JP" altLang="en-US" dirty="0" smtClean="0"/>
              <a:t>ダウンロード、</a:t>
            </a:r>
            <a:r>
              <a:rPr lang="en-US" altLang="ja-JP" dirty="0" smtClean="0"/>
              <a:t>SRA</a:t>
            </a:r>
            <a:r>
              <a:rPr lang="ja-JP" altLang="en-US" dirty="0" smtClean="0"/>
              <a:t>→</a:t>
            </a:r>
            <a:r>
              <a:rPr lang="en-US" altLang="ja-JP" dirty="0" smtClean="0"/>
              <a:t>FASTQ</a:t>
            </a:r>
            <a:r>
              <a:rPr lang="ja-JP" altLang="en-US" dirty="0" smtClean="0"/>
              <a:t>変換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実習用の軽量なデータを作成</a:t>
            </a:r>
            <a:r>
              <a:rPr lang="ja-JP" altLang="en-US" kern="0" dirty="0" smtClean="0">
                <a:solidFill>
                  <a:schemeClr val="accent3">
                    <a:lumMod val="75000"/>
                  </a:schemeClr>
                </a:solidFill>
                <a:cs typeface="Courier New" panose="02070309020205020404" pitchFamily="49" charset="0"/>
              </a:rPr>
              <a:t>（</a:t>
            </a:r>
            <a:r>
              <a:rPr lang="ja-JP" altLang="en-US" kern="0" dirty="0">
                <a:solidFill>
                  <a:schemeClr val="accent3">
                    <a:lumMod val="75000"/>
                  </a:schemeClr>
                </a:solidFill>
                <a:cs typeface="Courier New" panose="02070309020205020404" pitchFamily="49" charset="0"/>
              </a:rPr>
              <a:t>実行済み）</a:t>
            </a:r>
            <a:endParaRPr lang="ja-JP" altLang="en-US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7200" y="2132856"/>
            <a:ext cx="8229600" cy="93610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prefetch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--option-file SRR_Acc_List.txt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fastq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-dump ~/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ncbi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/public/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sra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/ERR12315*.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sra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--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split-files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76899" y="3845912"/>
            <a:ext cx="8229600" cy="19526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521437">
              <a:lnSpc>
                <a:spcPct val="150000"/>
              </a:lnSpc>
            </a:pP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seqtk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sample -s 100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ERR1231585_1.fastq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500000 &gt;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input_1.fastq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seqtk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sample -s 100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ERR1231585_2.fastq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500000 &gt;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input_2.fastq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seqtk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sample -s 100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ERR1231597_1.fastq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500000 &gt;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sample_1.fastq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seqtk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sample -s 100 ERR1231597_2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.fastq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500000 &gt;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sample_2.fastq</a:t>
            </a:r>
            <a:endParaRPr lang="en-US" altLang="ja-JP" kern="0" dirty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654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公開データの取得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36011"/>
            <a:ext cx="8229600" cy="4608512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/>
              <a:t>解析対象のシーケンスデータの</a:t>
            </a:r>
            <a:r>
              <a:rPr lang="ja-JP" altLang="en-US" dirty="0" smtClean="0"/>
              <a:t>確認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 smtClean="0"/>
              <a:t>アクセッション番号との対応</a:t>
            </a:r>
            <a:endParaRPr lang="en-US" altLang="ja-JP" dirty="0" smtClean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7200" y="1988840"/>
            <a:ext cx="8229600" cy="100811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cd /home/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iu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chipseq</a:t>
            </a:r>
            <a:endParaRPr lang="en-US" altLang="ja-JP" kern="0" dirty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ls data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5902" y="2993936"/>
            <a:ext cx="8228649" cy="646331"/>
          </a:xfrm>
          <a:prstGeom prst="rect">
            <a:avLst/>
          </a:prstGeom>
          <a:solidFill>
            <a:srgbClr val="F2F2F2"/>
          </a:solidFill>
          <a:ln w="28575">
            <a:solidFill>
              <a:srgbClr val="00416F"/>
            </a:solidFill>
          </a:ln>
        </p:spPr>
        <p:txBody>
          <a:bodyPr wrap="square" rtlCol="0">
            <a:spAutoFit/>
          </a:bodyPr>
          <a:lstStyle/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input_1.fastq.gz			input_2.fastq.gz	 </a:t>
            </a: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sample_1.fastq.gz	 	sample_2.fastq.gz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1259632" y="4460919"/>
            <a:ext cx="5887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input_1		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	ERR1231585_1.fastq.gz</a:t>
            </a:r>
          </a:p>
          <a:p>
            <a:pPr algn="ctr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input_2		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	ERR1231585_2.fastq.gz</a:t>
            </a:r>
          </a:p>
          <a:p>
            <a:pPr algn="ctr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sample_1	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	ERR1231597_1.fastq.gz</a:t>
            </a:r>
          </a:p>
          <a:p>
            <a:pPr algn="ctr"/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sample_2	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	ERR1231597_2.fastq.gz</a:t>
            </a:r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4860032" y="5767050"/>
            <a:ext cx="4152102" cy="385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ja-JP" altLang="en-US" dirty="0"/>
              <a:t>それぞれ</a:t>
            </a:r>
            <a:r>
              <a:rPr lang="en-US" altLang="ja-JP" dirty="0" smtClean="0"/>
              <a:t>500,000</a:t>
            </a:r>
            <a:r>
              <a:rPr lang="ja-JP" altLang="en-US" dirty="0"/>
              <a:t>リードの</a:t>
            </a:r>
            <a:r>
              <a:rPr lang="ja-JP" altLang="en-US" dirty="0" smtClean="0"/>
              <a:t>データ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3368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クオリティコントロール｜</a:t>
            </a:r>
            <a:r>
              <a:rPr lang="en-US" altLang="ja-JP" dirty="0">
                <a:solidFill>
                  <a:prstClr val="black"/>
                </a:solidFill>
              </a:rPr>
              <a:t>QC</a:t>
            </a:r>
            <a:r>
              <a:rPr lang="ja-JP" altLang="en-US" dirty="0">
                <a:solidFill>
                  <a:prstClr val="black"/>
                </a:solidFill>
              </a:rPr>
              <a:t>前の品質確認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シーケンスクオリティチェックソフトウェア </a:t>
            </a:r>
            <a:r>
              <a:rPr lang="en-US" altLang="ja-JP" dirty="0" err="1" smtClean="0"/>
              <a:t>FastQC</a:t>
            </a:r>
            <a:r>
              <a:rPr lang="ja-JP" altLang="en-US" dirty="0" smtClean="0"/>
              <a:t> の</a:t>
            </a:r>
            <a:r>
              <a:rPr lang="ja-JP" altLang="en-US" dirty="0"/>
              <a:t>実行</a:t>
            </a: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199" y="2096852"/>
            <a:ext cx="8229600" cy="234026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mkdir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fastqc_before</a:t>
            </a:r>
            <a:endParaRPr lang="en-US" altLang="ja-JP" kern="0" dirty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fastqc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--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nogroup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-t 2 -o ./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fastqc_before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\</a:t>
            </a:r>
          </a:p>
          <a:p>
            <a:pPr indent="263525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data/input_1.fastq.gz \</a:t>
            </a:r>
          </a:p>
          <a:p>
            <a:pPr indent="263525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data/input_2.fastq.gz \</a:t>
            </a:r>
          </a:p>
          <a:p>
            <a:pPr indent="263525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data/sample_1.fastq.gz \</a:t>
            </a:r>
          </a:p>
          <a:p>
            <a:pPr indent="263525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data/sample_2.fastq.gz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ls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fastqc_before</a:t>
            </a:r>
            <a:endParaRPr lang="en-US" altLang="ja-JP" kern="0" dirty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7199" y="4437112"/>
            <a:ext cx="8228649" cy="923330"/>
          </a:xfrm>
          <a:prstGeom prst="rect">
            <a:avLst/>
          </a:prstGeom>
          <a:solidFill>
            <a:srgbClr val="F2F2F2"/>
          </a:solidFill>
          <a:ln w="28575">
            <a:solidFill>
              <a:srgbClr val="00416F"/>
            </a:solidFill>
          </a:ln>
        </p:spPr>
        <p:txBody>
          <a:bodyPr wrap="square" rtlCol="0">
            <a:spAutoFit/>
          </a:bodyPr>
          <a:lstStyle/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input_1_fastqc      input_2_fastqc.zip   sample_2_fastqc</a:t>
            </a: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input_1_fastqc.zip  sample_1_fastqc      sample_2_fastqc.zip</a:t>
            </a: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input_2_fastqc      sample_1_fastqc.zip</a:t>
            </a:r>
          </a:p>
        </p:txBody>
      </p:sp>
    </p:spTree>
    <p:extLst>
      <p:ext uri="{BB962C8B-B14F-4D97-AF65-F5344CB8AC3E}">
        <p14:creationId xmlns:p14="http://schemas.microsoft.com/office/powerpoint/2010/main" val="380042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>
                <a:solidFill>
                  <a:prstClr val="black"/>
                </a:solidFill>
              </a:rPr>
              <a:t>クオリティコントロール｜</a:t>
            </a:r>
            <a:r>
              <a:rPr lang="en-US" altLang="ja-JP" dirty="0" smtClean="0">
                <a:solidFill>
                  <a:prstClr val="black"/>
                </a:solidFill>
              </a:rPr>
              <a:t>QC</a:t>
            </a:r>
            <a:r>
              <a:rPr lang="ja-JP" altLang="en-US" dirty="0" smtClean="0">
                <a:solidFill>
                  <a:prstClr val="black"/>
                </a:solidFill>
              </a:rPr>
              <a:t>前の品質確認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err="1"/>
              <a:t>FastQC</a:t>
            </a:r>
            <a:r>
              <a:rPr lang="ja-JP" altLang="en-US" dirty="0"/>
              <a:t>の結果確認 </a:t>
            </a:r>
            <a:r>
              <a:rPr lang="en-US" altLang="ja-JP" dirty="0"/>
              <a:t>(QC</a:t>
            </a:r>
            <a:r>
              <a:rPr lang="ja-JP" altLang="en-US" dirty="0"/>
              <a:t>前</a:t>
            </a:r>
            <a:r>
              <a:rPr lang="en-US" altLang="ja-JP" dirty="0"/>
              <a:t>)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9" name="コンテンツ プレースホルダー 2"/>
          <p:cNvSpPr txBox="1">
            <a:spLocks/>
          </p:cNvSpPr>
          <p:nvPr/>
        </p:nvSpPr>
        <p:spPr>
          <a:xfrm>
            <a:off x="473219" y="1880828"/>
            <a:ext cx="8229600" cy="580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/>
              <a:t>解析結果の</a:t>
            </a:r>
            <a:r>
              <a:rPr lang="en-US" altLang="ja-JP" dirty="0"/>
              <a:t>html</a:t>
            </a:r>
            <a:r>
              <a:rPr lang="ja-JP" altLang="en-US" dirty="0"/>
              <a:t>ファイルをブラウザ </a:t>
            </a:r>
            <a:r>
              <a:rPr lang="en-US" altLang="ja-JP" dirty="0"/>
              <a:t>(</a:t>
            </a:r>
            <a:r>
              <a:rPr lang="en-US" altLang="ja-JP" dirty="0" err="1"/>
              <a:t>firefox</a:t>
            </a:r>
            <a:r>
              <a:rPr lang="en-US" altLang="ja-JP" dirty="0"/>
              <a:t>)</a:t>
            </a:r>
            <a:r>
              <a:rPr lang="ja-JP" altLang="en-US" dirty="0"/>
              <a:t>で</a:t>
            </a:r>
            <a:r>
              <a:rPr lang="ja-JP" altLang="en-US" dirty="0" smtClean="0"/>
              <a:t>確認</a:t>
            </a:r>
            <a:endParaRPr lang="en-US" altLang="ja-JP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57199" y="2492896"/>
            <a:ext cx="8229600" cy="154817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firefox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\</a:t>
            </a:r>
          </a:p>
          <a:p>
            <a:pPr indent="268288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fastqc_before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/input_1_fastqc/fastqc_report.html \</a:t>
            </a:r>
          </a:p>
          <a:p>
            <a:pPr indent="263525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fastqc_before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/input_2_fastqc/fastqc_report.html \</a:t>
            </a:r>
          </a:p>
          <a:p>
            <a:pPr indent="263525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fastqc_before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/sample_1_fastqc/fastqc_report.html \</a:t>
            </a:r>
          </a:p>
          <a:p>
            <a:pPr indent="263525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fastqc_before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/sample_2_fastqc/fastqc_report.html</a:t>
            </a:r>
          </a:p>
        </p:txBody>
      </p:sp>
      <p:sp>
        <p:nvSpPr>
          <p:cNvPr id="21" name="コンテンツ プレースホルダー 2"/>
          <p:cNvSpPr txBox="1">
            <a:spLocks/>
          </p:cNvSpPr>
          <p:nvPr/>
        </p:nvSpPr>
        <p:spPr>
          <a:xfrm>
            <a:off x="455902" y="4149080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/>
              <a:t>ブラウザでタブが</a:t>
            </a:r>
            <a:r>
              <a:rPr lang="en-US" altLang="ja-JP" dirty="0"/>
              <a:t>4</a:t>
            </a:r>
            <a:r>
              <a:rPr lang="ja-JP" altLang="en-US" dirty="0"/>
              <a:t>つ開かれ、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クオリティチェックの解析結果が確認</a:t>
            </a:r>
            <a:r>
              <a:rPr lang="ja-JP" altLang="en-US" dirty="0" smtClean="0"/>
              <a:t>できる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50300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クオリティコントロール｜</a:t>
            </a:r>
            <a:r>
              <a:rPr lang="en-US" altLang="ja-JP" dirty="0">
                <a:solidFill>
                  <a:prstClr val="black"/>
                </a:solidFill>
              </a:rPr>
              <a:t>QC</a:t>
            </a:r>
            <a:r>
              <a:rPr lang="ja-JP" altLang="en-US" dirty="0">
                <a:solidFill>
                  <a:prstClr val="black"/>
                </a:solidFill>
              </a:rPr>
              <a:t>前の品質確認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err="1"/>
              <a:t>fastqc</a:t>
            </a:r>
            <a:r>
              <a:rPr lang="en-US" altLang="ja-JP" dirty="0"/>
              <a:t> summary (QC</a:t>
            </a:r>
            <a:r>
              <a:rPr lang="ja-JP" altLang="en-US" dirty="0"/>
              <a:t>前</a:t>
            </a:r>
            <a:r>
              <a:rPr lang="en-US" altLang="ja-JP" dirty="0"/>
              <a:t>)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6" name="図形グループ 5"/>
          <p:cNvGrpSpPr/>
          <p:nvPr/>
        </p:nvGrpSpPr>
        <p:grpSpPr>
          <a:xfrm>
            <a:off x="64884" y="1886938"/>
            <a:ext cx="8944710" cy="4109201"/>
            <a:chOff x="64884" y="1886938"/>
            <a:chExt cx="8944710" cy="4109201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2"/>
            <a:srcRect r="1584"/>
            <a:stretch/>
          </p:blipFill>
          <p:spPr>
            <a:xfrm>
              <a:off x="71500" y="2227989"/>
              <a:ext cx="2178892" cy="3674433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3"/>
            <a:srcRect l="1" r="1406"/>
            <a:stretch/>
          </p:blipFill>
          <p:spPr>
            <a:xfrm>
              <a:off x="2411760" y="2275125"/>
              <a:ext cx="2110432" cy="3721014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 rotWithShape="1">
            <a:blip r:embed="rId4"/>
            <a:srcRect r="845"/>
            <a:stretch/>
          </p:blipFill>
          <p:spPr>
            <a:xfrm>
              <a:off x="4611899" y="2227989"/>
              <a:ext cx="2181433" cy="3674433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5"/>
            <a:srcRect r="1094"/>
            <a:stretch/>
          </p:blipFill>
          <p:spPr>
            <a:xfrm>
              <a:off x="6855586" y="2256270"/>
              <a:ext cx="2154008" cy="3557517"/>
            </a:xfrm>
            <a:prstGeom prst="rect">
              <a:avLst/>
            </a:prstGeom>
          </p:spPr>
        </p:pic>
        <p:sp>
          <p:nvSpPr>
            <p:cNvPr id="12" name="正方形/長方形 11"/>
            <p:cNvSpPr/>
            <p:nvPr/>
          </p:nvSpPr>
          <p:spPr>
            <a:xfrm>
              <a:off x="64884" y="1886938"/>
              <a:ext cx="9012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kern="0" dirty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input1</a:t>
              </a:r>
              <a:endParaRPr lang="ja-JP" altLang="en-US" dirty="0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2366848" y="1886938"/>
              <a:ext cx="9012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kern="0" dirty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input2</a:t>
              </a:r>
              <a:endParaRPr lang="ja-JP" altLang="en-US" dirty="0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4614349" y="1886938"/>
              <a:ext cx="11320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kern="0" dirty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sample1</a:t>
              </a:r>
              <a:endParaRPr lang="ja-JP" altLang="en-US" dirty="0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6811971" y="1886938"/>
              <a:ext cx="11320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kern="0" dirty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sample2</a:t>
              </a:r>
              <a:endParaRPr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990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>
                <a:solidFill>
                  <a:prstClr val="black"/>
                </a:solidFill>
              </a:rPr>
              <a:t>クオリティコントロール｜</a:t>
            </a:r>
            <a:r>
              <a:rPr lang="en-US" altLang="ja-JP" dirty="0" smtClean="0">
                <a:solidFill>
                  <a:prstClr val="black"/>
                </a:solidFill>
              </a:rPr>
              <a:t>QC</a:t>
            </a:r>
            <a:r>
              <a:rPr lang="ja-JP" altLang="en-US" dirty="0" smtClean="0">
                <a:solidFill>
                  <a:prstClr val="black"/>
                </a:solidFill>
              </a:rPr>
              <a:t>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今回のデータに対する処理 </a:t>
            </a:r>
            <a:r>
              <a:rPr lang="en-US" altLang="ja-JP" dirty="0"/>
              <a:t>(</a:t>
            </a:r>
            <a:r>
              <a:rPr lang="en-US" altLang="ja-JP" dirty="0" err="1"/>
              <a:t>Trimmomatic</a:t>
            </a:r>
            <a:r>
              <a:rPr lang="ja-JP" altLang="en-US" dirty="0"/>
              <a:t>を用いた一括処理①</a:t>
            </a:r>
            <a:r>
              <a:rPr lang="en-US" altLang="ja-JP" dirty="0"/>
              <a:t>)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200" y="1992189"/>
            <a:ext cx="8229600" cy="305699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mkdir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trimmed_data</a:t>
            </a:r>
            <a:endParaRPr lang="en-US" altLang="ja-JP" kern="0" dirty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java -jar 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usr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/local/bin/trimmomatic-0.36.jar PE \</a:t>
            </a:r>
          </a:p>
          <a:p>
            <a:pPr indent="263525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-threads 2 -phred33 \</a:t>
            </a:r>
          </a:p>
          <a:p>
            <a:pPr indent="263525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data/input_1.fastq.gz \</a:t>
            </a:r>
          </a:p>
          <a:p>
            <a:pPr indent="263525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data/input_2.fastq.gz \</a:t>
            </a:r>
          </a:p>
          <a:p>
            <a:pPr indent="263525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trimmed_data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/input_1_paired.fastq \</a:t>
            </a:r>
          </a:p>
          <a:p>
            <a:pPr indent="263525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trimmed_data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/input_1_unpaired.fastq \</a:t>
            </a:r>
          </a:p>
          <a:p>
            <a:pPr indent="263525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trimmed_data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/input_2_paired.fastq \</a:t>
            </a:r>
          </a:p>
          <a:p>
            <a:pPr indent="263525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trimmed_data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/input_2_unpaired.fastq \</a:t>
            </a:r>
          </a:p>
          <a:p>
            <a:pPr indent="263525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LEADING:20 TRAILING:20 SLIDINGWINDOW:4:15 MINLEN:36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57200" y="5337402"/>
            <a:ext cx="8111244" cy="431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/>
              <a:t>「</a:t>
            </a:r>
            <a:r>
              <a:rPr lang="en-US" altLang="ja-JP" dirty="0"/>
              <a:t>sample~</a:t>
            </a:r>
            <a:r>
              <a:rPr lang="ja-JP" altLang="en-US" dirty="0"/>
              <a:t>」でも同様の処理</a:t>
            </a:r>
            <a:r>
              <a:rPr lang="ja-JP" altLang="en-US" dirty="0" smtClean="0"/>
              <a:t>を実行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21753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クオリティコントロール｜</a:t>
            </a:r>
            <a:r>
              <a:rPr lang="en-US" altLang="ja-JP" dirty="0">
                <a:solidFill>
                  <a:prstClr val="black"/>
                </a:solidFill>
              </a:rPr>
              <a:t>QC</a:t>
            </a:r>
            <a:r>
              <a:rPr lang="ja-JP" altLang="en-US" dirty="0">
                <a:solidFill>
                  <a:prstClr val="black"/>
                </a:solidFill>
              </a:rPr>
              <a:t>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今回のデータに対する処理 </a:t>
            </a:r>
            <a:r>
              <a:rPr lang="en-US" altLang="ja-JP" dirty="0"/>
              <a:t>(</a:t>
            </a:r>
            <a:r>
              <a:rPr lang="en-US" altLang="ja-JP" dirty="0" err="1"/>
              <a:t>Trimmomatic</a:t>
            </a:r>
            <a:r>
              <a:rPr lang="ja-JP" altLang="en-US" dirty="0"/>
              <a:t>を用いた一括処理②</a:t>
            </a:r>
            <a:r>
              <a:rPr lang="en-US" altLang="ja-JP" dirty="0"/>
              <a:t>)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200" y="1772816"/>
            <a:ext cx="8229600" cy="276895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java -jar 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usr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/local/bin/trimmomatic-0.36.jar PE \</a:t>
            </a:r>
          </a:p>
          <a:p>
            <a:pPr indent="263525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-threads 2 -phred33 \</a:t>
            </a:r>
          </a:p>
          <a:p>
            <a:pPr indent="263525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data/sample_1.fastq.gz \</a:t>
            </a:r>
          </a:p>
          <a:p>
            <a:pPr indent="263525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data/sample_2.fastq.gz \</a:t>
            </a:r>
          </a:p>
          <a:p>
            <a:pPr indent="263525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trimmed_data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/sample_1_paired.fastq \</a:t>
            </a:r>
          </a:p>
          <a:p>
            <a:pPr indent="263525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trimmed_data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/sample_1_unpaired.fastq \</a:t>
            </a:r>
          </a:p>
          <a:p>
            <a:pPr indent="263525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trimmed_data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/sample_2_paired.fastq \</a:t>
            </a:r>
          </a:p>
          <a:p>
            <a:pPr indent="263525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trimmed_data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/sample_2_unpaired.fastq \</a:t>
            </a:r>
          </a:p>
          <a:p>
            <a:pPr indent="263525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LEADING:20 TRAILING:20 SLIDINGWINDOW:4:15 MINLEN:36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457200" y="4757892"/>
            <a:ext cx="8111244" cy="9033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 smtClean="0"/>
              <a:t>CPU</a:t>
            </a:r>
            <a:r>
              <a:rPr lang="ja-JP" altLang="en-US" dirty="0" smtClean="0"/>
              <a:t>のコア数に余裕があれば</a:t>
            </a:r>
            <a:r>
              <a:rPr lang="en-US" altLang="ja-JP" dirty="0" smtClean="0"/>
              <a:t> –threads</a:t>
            </a:r>
            <a:r>
              <a:rPr lang="ja-JP" altLang="en-US" dirty="0" smtClean="0"/>
              <a:t> の数値を大きくすることで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より高速に処理することが可能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147524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ChIP-seq</a:t>
            </a:r>
            <a:r>
              <a:rPr lang="ja-JP" altLang="en-US" dirty="0"/>
              <a:t>とは</a:t>
            </a:r>
            <a:endParaRPr kumimoji="1" lang="ja-JP" altLang="en-US" dirty="0"/>
          </a:p>
        </p:txBody>
      </p:sp>
      <p:sp>
        <p:nvSpPr>
          <p:cNvPr id="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46085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 err="1" smtClean="0"/>
              <a:t>ChIP</a:t>
            </a:r>
            <a:r>
              <a:rPr lang="en-US" altLang="ja-JP" dirty="0" smtClean="0"/>
              <a:t>(</a:t>
            </a:r>
            <a:r>
              <a:rPr lang="en-US" altLang="ja-JP" b="1" dirty="0" smtClean="0">
                <a:solidFill>
                  <a:srgbClr val="FF0000"/>
                </a:solidFill>
              </a:rPr>
              <a:t>Ch</a:t>
            </a:r>
            <a:r>
              <a:rPr lang="en-US" altLang="ja-JP" dirty="0" smtClean="0"/>
              <a:t>romatin </a:t>
            </a:r>
            <a:r>
              <a:rPr lang="en-US" altLang="ja-JP" b="1" dirty="0" err="1" smtClean="0">
                <a:solidFill>
                  <a:srgbClr val="FF0000"/>
                </a:solidFill>
              </a:rPr>
              <a:t>I</a:t>
            </a:r>
            <a:r>
              <a:rPr lang="en-US" altLang="ja-JP" dirty="0" err="1" smtClean="0"/>
              <a:t>mmuno</a:t>
            </a:r>
            <a:r>
              <a:rPr lang="en-US" altLang="ja-JP" dirty="0" smtClean="0"/>
              <a:t> </a:t>
            </a:r>
            <a:r>
              <a:rPr lang="en-US" altLang="ja-JP" b="1" dirty="0" smtClean="0">
                <a:solidFill>
                  <a:srgbClr val="FF0000"/>
                </a:solidFill>
              </a:rPr>
              <a:t>P</a:t>
            </a:r>
            <a:r>
              <a:rPr lang="en-US" altLang="ja-JP" dirty="0" smtClean="0"/>
              <a:t>recipitation) + NGS sequencing</a:t>
            </a:r>
          </a:p>
          <a:p>
            <a:pPr lvl="1">
              <a:lnSpc>
                <a:spcPct val="150000"/>
              </a:lnSpc>
            </a:pPr>
            <a:r>
              <a:rPr lang="ja-JP" altLang="en-US" dirty="0"/>
              <a:t>クロマチン免疫沈降により濃縮したゲノム領域をシーケンスする</a:t>
            </a:r>
            <a:r>
              <a:rPr lang="ja-JP" altLang="en-US" dirty="0" smtClean="0"/>
              <a:t>手法</a:t>
            </a:r>
            <a:endParaRPr lang="en-US" altLang="ja-JP" dirty="0" smtClean="0"/>
          </a:p>
          <a:p>
            <a:pPr>
              <a:lnSpc>
                <a:spcPct val="150000"/>
              </a:lnSpc>
            </a:pPr>
            <a:r>
              <a:rPr lang="ja-JP" altLang="en-US" dirty="0" smtClean="0"/>
              <a:t>主な解析対象</a:t>
            </a:r>
            <a:endParaRPr lang="en-US" altLang="ja-JP" dirty="0" smtClean="0"/>
          </a:p>
          <a:p>
            <a:pPr lvl="1">
              <a:lnSpc>
                <a:spcPct val="150000"/>
              </a:lnSpc>
            </a:pPr>
            <a:r>
              <a:rPr lang="ja-JP" altLang="en-US" dirty="0" smtClean="0"/>
              <a:t>タンパクと</a:t>
            </a:r>
            <a:r>
              <a:rPr lang="en-US" altLang="ja-JP" dirty="0" smtClean="0"/>
              <a:t>DNA</a:t>
            </a:r>
            <a:r>
              <a:rPr lang="ja-JP" altLang="en-US" dirty="0" smtClean="0"/>
              <a:t>の相互作用</a:t>
            </a:r>
            <a:endParaRPr lang="en-US" altLang="ja-JP" dirty="0" smtClean="0"/>
          </a:p>
          <a:p>
            <a:pPr lvl="1">
              <a:lnSpc>
                <a:spcPct val="150000"/>
              </a:lnSpc>
            </a:pPr>
            <a:r>
              <a:rPr lang="ja-JP" altLang="en-US" dirty="0" smtClean="0"/>
              <a:t>ヒストン修飾</a:t>
            </a:r>
            <a:endParaRPr lang="en-US" altLang="ja-JP" dirty="0" smtClean="0"/>
          </a:p>
        </p:txBody>
      </p:sp>
      <p:sp>
        <p:nvSpPr>
          <p:cNvPr id="9" name="正方形/長方形 8"/>
          <p:cNvSpPr/>
          <p:nvPr/>
        </p:nvSpPr>
        <p:spPr>
          <a:xfrm>
            <a:off x="4067944" y="5903694"/>
            <a:ext cx="46805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buFont typeface="Arial" charset="0"/>
              <a:buChar char="•"/>
            </a:pP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Licensed under CC-BY 4.0 ©Togo picture gallery by DBCLS</a:t>
            </a:r>
            <a:endParaRPr lang="en-US" altLang="ja-JP" sz="11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657192"/>
            <a:ext cx="3260080" cy="326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82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TIPS</a:t>
            </a:r>
            <a:r>
              <a:rPr kumimoji="1" lang="ja-JP" altLang="en-US" dirty="0" smtClean="0"/>
              <a:t>｜</a:t>
            </a:r>
            <a:r>
              <a:rPr kumimoji="1" lang="en-US" altLang="ja-JP" dirty="0" smtClean="0"/>
              <a:t>CPU</a:t>
            </a:r>
            <a:r>
              <a:rPr kumimoji="1" lang="ja-JP" altLang="en-US" dirty="0" smtClean="0"/>
              <a:t>コア数を確認してみる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Amelieff Corporation All Rights Reserved</a:t>
            </a:r>
            <a:endParaRPr lang="en-US" dirty="0" smtClean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1720" y="1849676"/>
            <a:ext cx="4660445" cy="4201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テキスト ボックス 7"/>
          <p:cNvSpPr txBox="1"/>
          <p:nvPr/>
        </p:nvSpPr>
        <p:spPr>
          <a:xfrm>
            <a:off x="457200" y="1199178"/>
            <a:ext cx="8229600" cy="50405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521437">
              <a:lnSpc>
                <a:spcPct val="150000"/>
              </a:lnSpc>
            </a:pP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cat /proc/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cpuinfo</a:t>
            </a:r>
            <a:endParaRPr lang="en-US" altLang="ja-JP" kern="0" dirty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</p:txBody>
      </p:sp>
      <p:grpSp>
        <p:nvGrpSpPr>
          <p:cNvPr id="9" name="図形グループ 8"/>
          <p:cNvGrpSpPr/>
          <p:nvPr/>
        </p:nvGrpSpPr>
        <p:grpSpPr>
          <a:xfrm rot="14139952">
            <a:off x="3521247" y="3001444"/>
            <a:ext cx="824235" cy="855111"/>
            <a:chOff x="5182284" y="1327357"/>
            <a:chExt cx="764065" cy="1160796"/>
          </a:xfrm>
        </p:grpSpPr>
        <p:sp>
          <p:nvSpPr>
            <p:cNvPr id="10" name="左矢印 9"/>
            <p:cNvSpPr/>
            <p:nvPr/>
          </p:nvSpPr>
          <p:spPr>
            <a:xfrm rot="5400000">
              <a:off x="4983919" y="1525722"/>
              <a:ext cx="1160796" cy="764065"/>
            </a:xfrm>
            <a:prstGeom prst="leftArrow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  <p:sp>
          <p:nvSpPr>
            <p:cNvPr id="11" name="左矢印 10"/>
            <p:cNvSpPr/>
            <p:nvPr/>
          </p:nvSpPr>
          <p:spPr>
            <a:xfrm rot="5400000">
              <a:off x="5060261" y="1645844"/>
              <a:ext cx="1008113" cy="544475"/>
            </a:xfrm>
            <a:prstGeom prst="leftArrow">
              <a:avLst/>
            </a:prstGeom>
            <a:solidFill>
              <a:srgbClr val="FF40FF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</p:grpSp>
      <p:sp>
        <p:nvSpPr>
          <p:cNvPr id="12" name="テキスト ボックス 11"/>
          <p:cNvSpPr txBox="1"/>
          <p:nvPr/>
        </p:nvSpPr>
        <p:spPr>
          <a:xfrm rot="10800000" flipV="1">
            <a:off x="4489485" y="2847539"/>
            <a:ext cx="3022968" cy="888705"/>
          </a:xfrm>
          <a:prstGeom prst="rect">
            <a:avLst/>
          </a:prstGeom>
          <a:solidFill>
            <a:schemeClr val="bg1"/>
          </a:solidFill>
          <a:ln w="28575">
            <a:solidFill>
              <a:srgbClr val="FF40FF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cpu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cores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を確認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ここでは 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となっている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 rot="10800000" flipV="1">
            <a:off x="457199" y="4991012"/>
            <a:ext cx="8363271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FF40FF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全てのコアを使用して計算しようとすると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かえって遅くなる時もあるので、コマンド実行時は様子を見ながら増やす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6569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クオリティコントロール｜</a:t>
            </a:r>
            <a:r>
              <a:rPr lang="en-US" altLang="ja-JP" dirty="0" smtClean="0">
                <a:solidFill>
                  <a:prstClr val="black"/>
                </a:solidFill>
              </a:rPr>
              <a:t>QC</a:t>
            </a:r>
            <a:r>
              <a:rPr lang="ja-JP" altLang="en-US" dirty="0" smtClean="0">
                <a:solidFill>
                  <a:prstClr val="black"/>
                </a:solidFill>
              </a:rPr>
              <a:t>後の</a:t>
            </a:r>
            <a:r>
              <a:rPr lang="ja-JP" altLang="en-US" dirty="0">
                <a:solidFill>
                  <a:prstClr val="black"/>
                </a:solidFill>
              </a:rPr>
              <a:t>品質確認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err="1"/>
              <a:t>FastQC</a:t>
            </a:r>
            <a:r>
              <a:rPr lang="ja-JP" altLang="en-US" dirty="0"/>
              <a:t>の結果確認 </a:t>
            </a:r>
            <a:r>
              <a:rPr lang="en-US" altLang="ja-JP" dirty="0"/>
              <a:t>(QC</a:t>
            </a:r>
            <a:r>
              <a:rPr lang="ja-JP" altLang="en-US" dirty="0"/>
              <a:t>後</a:t>
            </a:r>
            <a:r>
              <a:rPr lang="en-US" altLang="ja-JP" dirty="0"/>
              <a:t>)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199" y="1976140"/>
            <a:ext cx="8229600" cy="364910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mkdir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fastqc_after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fastqc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--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nogroup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-t 2 -o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fastqc_after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\</a:t>
            </a:r>
          </a:p>
          <a:p>
            <a:pPr indent="263525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trimmed_data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/input_1_paired.fastq \</a:t>
            </a:r>
          </a:p>
          <a:p>
            <a:pPr indent="263525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trimmed_data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/input_2_paired.fastq \</a:t>
            </a:r>
          </a:p>
          <a:p>
            <a:pPr indent="263525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trimmed_data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/sample_1_paired.fastq \</a:t>
            </a:r>
          </a:p>
          <a:p>
            <a:pPr indent="263525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trimmed_data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/sample_2_paired.fastq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firefox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\</a:t>
            </a:r>
          </a:p>
          <a:p>
            <a:pPr indent="266700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fastqc_after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/input_1_paired_fastqc/fastqc_report.html \</a:t>
            </a:r>
          </a:p>
          <a:p>
            <a:pPr indent="263525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fastqc_after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/input_2_paired_fastqc/fastqc_report.html \</a:t>
            </a:r>
          </a:p>
          <a:p>
            <a:pPr indent="263525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fastqc_after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/sample_1_paired_fastqc/fastqc_report.html \</a:t>
            </a:r>
          </a:p>
          <a:p>
            <a:pPr indent="263525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fastqc_after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/sample_2_paired_fastqc/fastqc_report.html</a:t>
            </a:r>
          </a:p>
        </p:txBody>
      </p:sp>
    </p:spTree>
    <p:extLst>
      <p:ext uri="{BB962C8B-B14F-4D97-AF65-F5344CB8AC3E}">
        <p14:creationId xmlns:p14="http://schemas.microsoft.com/office/powerpoint/2010/main" val="2035575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クオリティコントロール｜</a:t>
            </a:r>
            <a:r>
              <a:rPr lang="en-US" altLang="ja-JP" dirty="0">
                <a:solidFill>
                  <a:prstClr val="black"/>
                </a:solidFill>
              </a:rPr>
              <a:t>QC</a:t>
            </a:r>
            <a:r>
              <a:rPr lang="ja-JP" altLang="en-US" dirty="0">
                <a:solidFill>
                  <a:prstClr val="black"/>
                </a:solidFill>
              </a:rPr>
              <a:t>前の品質確認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err="1"/>
              <a:t>FastQC</a:t>
            </a:r>
            <a:r>
              <a:rPr lang="en-US" altLang="ja-JP" dirty="0"/>
              <a:t> summary (QC</a:t>
            </a:r>
            <a:r>
              <a:rPr lang="ja-JP" altLang="en-US" dirty="0"/>
              <a:t>後</a:t>
            </a:r>
            <a:r>
              <a:rPr lang="en-US" altLang="ja-JP" dirty="0"/>
              <a:t>)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r="1226"/>
          <a:stretch/>
        </p:blipFill>
        <p:spPr>
          <a:xfrm>
            <a:off x="136382" y="2266876"/>
            <a:ext cx="2104897" cy="352588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/>
          <a:srcRect r="843"/>
          <a:stretch/>
        </p:blipFill>
        <p:spPr>
          <a:xfrm>
            <a:off x="2418438" y="2301745"/>
            <a:ext cx="2106428" cy="343575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r="1250"/>
          <a:stretch/>
        </p:blipFill>
        <p:spPr>
          <a:xfrm>
            <a:off x="4660163" y="2277088"/>
            <a:ext cx="2127138" cy="349267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/>
          <a:srcRect r="1747"/>
          <a:stretch/>
        </p:blipFill>
        <p:spPr>
          <a:xfrm>
            <a:off x="6885135" y="2285465"/>
            <a:ext cx="2122483" cy="3491970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64884" y="188693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kern="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input1</a:t>
            </a:r>
            <a:endParaRPr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2366848" y="1886938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kern="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input2</a:t>
            </a:r>
            <a:endParaRPr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4614349" y="1886938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kern="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sample1</a:t>
            </a:r>
            <a:endParaRPr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811971" y="1886938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kern="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sample2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229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クオリティコントロール｜</a:t>
            </a:r>
            <a:r>
              <a:rPr lang="en-US" altLang="ja-JP" dirty="0">
                <a:solidFill>
                  <a:prstClr val="black"/>
                </a:solidFill>
              </a:rPr>
              <a:t>QC</a:t>
            </a:r>
            <a:r>
              <a:rPr lang="ja-JP" altLang="en-US" dirty="0">
                <a:solidFill>
                  <a:prstClr val="black"/>
                </a:solidFill>
              </a:rPr>
              <a:t>前の品質確認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6" name="図形グループ 5"/>
          <p:cNvGrpSpPr/>
          <p:nvPr/>
        </p:nvGrpSpPr>
        <p:grpSpPr>
          <a:xfrm>
            <a:off x="3017337" y="3960141"/>
            <a:ext cx="5185910" cy="2061147"/>
            <a:chOff x="136382" y="2266876"/>
            <a:chExt cx="8871236" cy="3525886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2"/>
            <a:srcRect r="1226"/>
            <a:stretch/>
          </p:blipFill>
          <p:spPr>
            <a:xfrm>
              <a:off x="136382" y="2266876"/>
              <a:ext cx="2104897" cy="3525886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 rotWithShape="1">
            <a:blip r:embed="rId3"/>
            <a:srcRect r="843"/>
            <a:stretch/>
          </p:blipFill>
          <p:spPr>
            <a:xfrm>
              <a:off x="2418438" y="2301745"/>
              <a:ext cx="2106428" cy="3435750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 rotWithShape="1">
            <a:blip r:embed="rId4"/>
            <a:srcRect r="1250"/>
            <a:stretch/>
          </p:blipFill>
          <p:spPr>
            <a:xfrm>
              <a:off x="4660163" y="2277088"/>
              <a:ext cx="2127138" cy="3492676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 rotWithShape="1">
            <a:blip r:embed="rId5"/>
            <a:srcRect r="1747"/>
            <a:stretch/>
          </p:blipFill>
          <p:spPr>
            <a:xfrm>
              <a:off x="6885135" y="2285465"/>
              <a:ext cx="2122483" cy="3491970"/>
            </a:xfrm>
            <a:prstGeom prst="rect">
              <a:avLst/>
            </a:prstGeom>
          </p:spPr>
        </p:pic>
      </p:grp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6"/>
          <a:srcRect r="1584"/>
          <a:stretch/>
        </p:blipFill>
        <p:spPr>
          <a:xfrm>
            <a:off x="2979545" y="1448221"/>
            <a:ext cx="1318527" cy="2223533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7"/>
          <a:srcRect l="1" r="1406"/>
          <a:stretch/>
        </p:blipFill>
        <p:spPr>
          <a:xfrm>
            <a:off x="4395721" y="1476745"/>
            <a:ext cx="1277099" cy="2251721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8"/>
          <a:srcRect r="845"/>
          <a:stretch/>
        </p:blipFill>
        <p:spPr>
          <a:xfrm>
            <a:off x="5727105" y="1448221"/>
            <a:ext cx="1320064" cy="2223533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9"/>
          <a:srcRect r="1094"/>
          <a:stretch/>
        </p:blipFill>
        <p:spPr>
          <a:xfrm>
            <a:off x="7084841" y="1465335"/>
            <a:ext cx="1303469" cy="2152783"/>
          </a:xfrm>
          <a:prstGeom prst="rect">
            <a:avLst/>
          </a:prstGeom>
        </p:spPr>
      </p:pic>
      <p:sp>
        <p:nvSpPr>
          <p:cNvPr id="23" name="正方形/長方形 22"/>
          <p:cNvSpPr/>
          <p:nvPr/>
        </p:nvSpPr>
        <p:spPr>
          <a:xfrm>
            <a:off x="3044414" y="1131424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kern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input_1</a:t>
            </a:r>
            <a:endParaRPr lang="ja-JP" altLang="en-US" dirty="0"/>
          </a:p>
        </p:txBody>
      </p:sp>
      <p:sp>
        <p:nvSpPr>
          <p:cNvPr id="24" name="正方形/長方形 23"/>
          <p:cNvSpPr/>
          <p:nvPr/>
        </p:nvSpPr>
        <p:spPr>
          <a:xfrm>
            <a:off x="4437416" y="1131424"/>
            <a:ext cx="545354" cy="223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kern="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input2</a:t>
            </a:r>
            <a:endParaRPr lang="ja-JP" altLang="en-US" dirty="0"/>
          </a:p>
        </p:txBody>
      </p:sp>
      <p:sp>
        <p:nvSpPr>
          <p:cNvPr id="25" name="正方形/長方形 24"/>
          <p:cNvSpPr/>
          <p:nvPr/>
        </p:nvSpPr>
        <p:spPr>
          <a:xfrm>
            <a:off x="5797461" y="1131424"/>
            <a:ext cx="685039" cy="223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kern="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sample1</a:t>
            </a:r>
            <a:endParaRPr lang="ja-JP" altLang="en-US" dirty="0"/>
          </a:p>
        </p:txBody>
      </p:sp>
      <p:sp>
        <p:nvSpPr>
          <p:cNvPr id="26" name="正方形/長方形 25"/>
          <p:cNvSpPr/>
          <p:nvPr/>
        </p:nvSpPr>
        <p:spPr>
          <a:xfrm>
            <a:off x="7127321" y="1131424"/>
            <a:ext cx="685039" cy="223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kern="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sample2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/>
        </p:nvCxnSpPr>
        <p:spPr>
          <a:xfrm>
            <a:off x="539552" y="3717032"/>
            <a:ext cx="799288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1261943" y="2334801"/>
            <a:ext cx="87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QC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前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261943" y="4807002"/>
            <a:ext cx="87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QC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後</a:t>
            </a:r>
            <a:endParaRPr kumimoji="1" lang="ja-JP" altLang="en-US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3478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マッピング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Bowtie2</a:t>
            </a:r>
            <a:r>
              <a:rPr lang="ja-JP" altLang="en-US" dirty="0"/>
              <a:t>による</a:t>
            </a:r>
            <a:r>
              <a:rPr lang="ja-JP" altLang="en-US" dirty="0" smtClean="0"/>
              <a:t>マッピング（</a:t>
            </a:r>
            <a:r>
              <a:rPr lang="en-US" altLang="ja-JP" dirty="0" smtClean="0"/>
              <a:t>input</a:t>
            </a:r>
            <a:r>
              <a:rPr lang="ja-JP" altLang="en-US" dirty="0" smtClean="0"/>
              <a:t>ファイル）</a:t>
            </a: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200" y="1726663"/>
            <a:ext cx="8229600" cy="199036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mkdir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mapping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bowtie2 -p 2 -x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home/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iu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/genome/sacCer3/Bowtie2Index/genome \</a:t>
            </a:r>
          </a:p>
          <a:p>
            <a:pPr indent="263525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-1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trimmed_data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/input_1_paired.fastq \</a:t>
            </a:r>
          </a:p>
          <a:p>
            <a:pPr indent="263525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-2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trimmed_data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/input_2_paired.fastq | \</a:t>
            </a:r>
          </a:p>
          <a:p>
            <a:pPr indent="263525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samtools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view -Sb - &gt; mapping/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input.bam</a:t>
            </a:r>
            <a:endParaRPr lang="en-US" altLang="ja-JP" kern="0" dirty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samtools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sort mapping/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input.bam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-o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mapping/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input.sorted.bam</a:t>
            </a:r>
            <a:endParaRPr lang="en-US" altLang="ja-JP" kern="0" dirty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7200" y="3717032"/>
            <a:ext cx="8229600" cy="240527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 defTabSz="521437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ja-JP" kern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bowtie2</a:t>
            </a:r>
            <a:r>
              <a:rPr lang="ja-JP" altLang="en-US" kern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のオプション</a:t>
            </a:r>
            <a:endParaRPr lang="en-US" altLang="ja-JP" kern="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Courier New" panose="02070309020205020404" pitchFamily="49" charset="0"/>
            </a:endParaRPr>
          </a:p>
          <a:p>
            <a:pPr lvl="1" defTabSz="521437">
              <a:lnSpc>
                <a:spcPct val="120000"/>
              </a:lnSpc>
            </a:pPr>
            <a:r>
              <a:rPr kumimoji="1" lang="en-US" altLang="ja-JP" kern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-p :		</a:t>
            </a:r>
            <a:r>
              <a:rPr kumimoji="1" lang="ja-JP" altLang="en-US" kern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使用するスレッド数</a:t>
            </a:r>
            <a:endParaRPr kumimoji="1" lang="en-US" altLang="ja-JP" kern="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Courier New" panose="02070309020205020404" pitchFamily="49" charset="0"/>
            </a:endParaRPr>
          </a:p>
          <a:p>
            <a:pPr lvl="1" defTabSz="521437">
              <a:lnSpc>
                <a:spcPct val="120000"/>
              </a:lnSpc>
            </a:pPr>
            <a:r>
              <a:rPr lang="en-US" altLang="ja-JP" kern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-x :		bowtie2</a:t>
            </a:r>
            <a:r>
              <a:rPr lang="ja-JP" altLang="en-US" kern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で作成したゲノムファイルインデックス</a:t>
            </a:r>
            <a:endParaRPr lang="en-US" altLang="ja-JP" kern="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Courier New" panose="02070309020205020404" pitchFamily="49" charset="0"/>
            </a:endParaRPr>
          </a:p>
          <a:p>
            <a:pPr lvl="1" defTabSz="521437">
              <a:lnSpc>
                <a:spcPct val="120000"/>
              </a:lnSpc>
            </a:pPr>
            <a:r>
              <a:rPr kumimoji="1" lang="en-US" altLang="ja-JP" kern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-1,-2:	</a:t>
            </a:r>
            <a:r>
              <a:rPr kumimoji="1" lang="ja-JP" altLang="en-US" kern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入力</a:t>
            </a:r>
            <a:r>
              <a:rPr kumimoji="1" lang="en-US" altLang="ja-JP" kern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fastq</a:t>
            </a:r>
            <a:r>
              <a:rPr kumimoji="1" lang="ja-JP" altLang="en-US" kern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ファイル</a:t>
            </a:r>
            <a:endParaRPr kumimoji="1" lang="en-US" altLang="ja-JP" kern="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Courier New" panose="02070309020205020404" pitchFamily="49" charset="0"/>
            </a:endParaRPr>
          </a:p>
          <a:p>
            <a:pPr marL="285750" indent="-285750" defTabSz="521437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ja-JP" kern="0" dirty="0" err="1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Samtools</a:t>
            </a:r>
            <a:r>
              <a:rPr lang="ja-JP" altLang="en-US" kern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のオプション</a:t>
            </a:r>
            <a:endParaRPr lang="en-US" altLang="ja-JP" kern="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Courier New" panose="02070309020205020404" pitchFamily="49" charset="0"/>
            </a:endParaRPr>
          </a:p>
          <a:p>
            <a:pPr lvl="1" defTabSz="521437">
              <a:lnSpc>
                <a:spcPct val="120000"/>
              </a:lnSpc>
            </a:pPr>
            <a:r>
              <a:rPr kumimoji="1" lang="en-US" altLang="ja-JP" kern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view: </a:t>
            </a:r>
            <a:r>
              <a:rPr lang="en-US" altLang="ja-JP" kern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SAM</a:t>
            </a:r>
            <a:r>
              <a:rPr lang="ja-JP" altLang="en-US" kern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もしくは</a:t>
            </a:r>
            <a:r>
              <a:rPr lang="en-US" altLang="ja-JP" kern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BAM</a:t>
            </a:r>
            <a:r>
              <a:rPr lang="ja-JP" altLang="en-US" kern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の中身を表示</a:t>
            </a:r>
            <a:endParaRPr kumimoji="1" lang="en-US" altLang="ja-JP" kern="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Courier New" panose="02070309020205020404" pitchFamily="49" charset="0"/>
            </a:endParaRPr>
          </a:p>
          <a:p>
            <a:pPr lvl="1" defTabSz="521437">
              <a:lnSpc>
                <a:spcPct val="120000"/>
              </a:lnSpc>
            </a:pPr>
            <a:r>
              <a:rPr lang="en-US" altLang="ja-JP" kern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-Sb: SAM</a:t>
            </a:r>
            <a:r>
              <a:rPr lang="ja-JP" altLang="en-US" kern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から</a:t>
            </a:r>
            <a:r>
              <a:rPr lang="en-US" altLang="ja-JP" kern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BAM</a:t>
            </a:r>
            <a:r>
              <a:rPr lang="ja-JP" altLang="en-US" kern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へ変換</a:t>
            </a:r>
            <a:endParaRPr lang="en-US" altLang="ja-JP" kern="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90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マッピング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Bowtie2</a:t>
            </a:r>
            <a:r>
              <a:rPr lang="ja-JP" altLang="en-US" dirty="0"/>
              <a:t>による</a:t>
            </a:r>
            <a:r>
              <a:rPr lang="ja-JP" altLang="en-US" dirty="0" smtClean="0"/>
              <a:t>マッピング（</a:t>
            </a:r>
            <a:r>
              <a:rPr lang="en-US" altLang="ja-JP" dirty="0" smtClean="0"/>
              <a:t>sample</a:t>
            </a:r>
            <a:r>
              <a:rPr lang="ja-JP" altLang="en-US" dirty="0" smtClean="0"/>
              <a:t>ファイル）</a:t>
            </a: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7200" y="1857751"/>
            <a:ext cx="8229600" cy="185928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521437">
              <a:lnSpc>
                <a:spcPct val="150000"/>
              </a:lnSpc>
            </a:pP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bowtie2 -p 2 -x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home/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iu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/genome/sacCer3/Bowtie2Index/genome \</a:t>
            </a:r>
          </a:p>
          <a:p>
            <a:pPr indent="263525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-1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trimmed_data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/sample_1_paired.fastq \</a:t>
            </a:r>
          </a:p>
          <a:p>
            <a:pPr indent="263525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-2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trimmed_data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/sample_2_paired.fastq | \</a:t>
            </a:r>
          </a:p>
          <a:p>
            <a:pPr indent="263525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samtools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view -Sb - &gt; mapping/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sample.bam</a:t>
            </a:r>
            <a:endParaRPr lang="en-US" altLang="ja-JP" kern="0" dirty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samtools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sort mapping/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sample.bam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-o mapping/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sample.sorted.bam</a:t>
            </a:r>
            <a:endParaRPr lang="en-US" altLang="ja-JP" kern="0" dirty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6650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ピーク検出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MACS2</a:t>
            </a:r>
            <a:r>
              <a:rPr lang="ja-JP" altLang="en-US" dirty="0"/>
              <a:t>に</a:t>
            </a:r>
            <a:r>
              <a:rPr lang="ja-JP" altLang="en-US" dirty="0" smtClean="0"/>
              <a:t>よるピーク検出</a:t>
            </a: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正方形/長方形 5"/>
          <p:cNvSpPr/>
          <p:nvPr/>
        </p:nvSpPr>
        <p:spPr>
          <a:xfrm>
            <a:off x="457200" y="1736812"/>
            <a:ext cx="8229600" cy="145118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macs2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callpeak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\</a:t>
            </a:r>
          </a:p>
          <a:p>
            <a:pPr indent="268288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-t mapping/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sample.sorted.bam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\</a:t>
            </a:r>
          </a:p>
          <a:p>
            <a:pPr indent="268288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-c mapping/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input.sorted.bam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\</a:t>
            </a:r>
          </a:p>
          <a:p>
            <a:pPr indent="268288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--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outdir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macs2_res \</a:t>
            </a:r>
          </a:p>
          <a:p>
            <a:pPr indent="263525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-f BAMPE -n handson2016 -B -q 0.01 -g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1.2e+7</a:t>
            </a:r>
            <a:endParaRPr lang="en-US" altLang="ja-JP" kern="0" dirty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2279"/>
              </p:ext>
            </p:extLst>
          </p:nvPr>
        </p:nvGraphicFramePr>
        <p:xfrm>
          <a:off x="457200" y="3420425"/>
          <a:ext cx="8229600" cy="22408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4460"/>
                <a:gridCol w="7175140"/>
              </a:tblGrid>
              <a:tr h="409975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-t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ターゲットサンプル（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IP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）のファイル</a:t>
                      </a:r>
                      <a:endParaRPr kumimoji="1" lang="en-US" altLang="ja-JP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</a:tr>
              <a:tr h="409975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-c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-t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に対するコントロール（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input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）サンプルのファイル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</a:tr>
              <a:tr h="409975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--</a:t>
                      </a:r>
                      <a:r>
                        <a:rPr kumimoji="1" lang="en-US" altLang="ja-JP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outdir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結果を出力するディレクトリ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</a:tr>
              <a:tr h="1010898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-f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-t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で指定したファイルのファイル形式</a:t>
                      </a:r>
                      <a:endParaRPr kumimoji="1" lang="en-US" altLang="ja-JP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BAM</a:t>
                      </a:r>
                      <a:r>
                        <a:rPr kumimoji="1" lang="ja-JP" altLang="en-US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、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SAM</a:t>
                      </a:r>
                      <a:r>
                        <a:rPr kumimoji="1" lang="ja-JP" altLang="en-US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、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BED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他様々なフォーマットが指定可能</a:t>
                      </a:r>
                      <a:endParaRPr kumimoji="1" lang="en-US" altLang="ja-JP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BAMPE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は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paired-end</a:t>
                      </a:r>
                      <a:r>
                        <a:rPr kumimoji="1" lang="en-US" altLang="ja-JP" baseline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 read</a:t>
                      </a:r>
                      <a:r>
                        <a:rPr kumimoji="1" lang="ja-JP" altLang="en-US" baseline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をマッピングした</a:t>
                      </a:r>
                      <a:r>
                        <a:rPr kumimoji="1" lang="en-US" altLang="ja-JP" baseline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bam</a:t>
                      </a:r>
                      <a:r>
                        <a:rPr kumimoji="1" lang="ja-JP" altLang="en-US" baseline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ファイル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テキスト ボックス 9"/>
          <p:cNvSpPr txBox="1"/>
          <p:nvPr/>
        </p:nvSpPr>
        <p:spPr>
          <a:xfrm>
            <a:off x="3881021" y="5723964"/>
            <a:ext cx="503214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521437"/>
            <a:r>
              <a:rPr kumimoji="1" lang="ja-JP" altLang="en-US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（コマンドの説明は次スライドに続きます→）</a:t>
            </a:r>
            <a:endParaRPr kumimoji="1" lang="ja-JP" altLang="en-US" kern="0" dirty="0">
              <a:solidFill>
                <a:schemeClr val="tx1">
                  <a:lumMod val="50000"/>
                  <a:lumOff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072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ピーク</a:t>
            </a:r>
            <a:r>
              <a:rPr lang="ja-JP" altLang="en-US" dirty="0" smtClean="0">
                <a:solidFill>
                  <a:prstClr val="black"/>
                </a:solidFill>
              </a:rPr>
              <a:t>検出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MACS2</a:t>
            </a:r>
            <a:r>
              <a:rPr lang="ja-JP" altLang="en-US" dirty="0" smtClean="0"/>
              <a:t>によるピーク検出</a:t>
            </a: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正方形/長方形 5"/>
          <p:cNvSpPr/>
          <p:nvPr/>
        </p:nvSpPr>
        <p:spPr>
          <a:xfrm>
            <a:off x="457200" y="1736812"/>
            <a:ext cx="8229600" cy="145118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macs2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callpeak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\</a:t>
            </a:r>
          </a:p>
          <a:p>
            <a:pPr indent="268288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-t mapping/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sample.sorted.bam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\</a:t>
            </a:r>
          </a:p>
          <a:p>
            <a:pPr indent="268288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-c mapping/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input.sorted.bam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\</a:t>
            </a:r>
          </a:p>
          <a:p>
            <a:pPr indent="268288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--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outdir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macs2_res \</a:t>
            </a:r>
          </a:p>
          <a:p>
            <a:pPr indent="263525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-f BAMPE -n handson2016 -B -q 0.01 -g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1.2e+7</a:t>
            </a:r>
            <a:endParaRPr lang="en-US" altLang="ja-JP" kern="0" dirty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456354"/>
              </p:ext>
            </p:extLst>
          </p:nvPr>
        </p:nvGraphicFramePr>
        <p:xfrm>
          <a:off x="457200" y="3456429"/>
          <a:ext cx="8229600" cy="2426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412"/>
                <a:gridCol w="7607188"/>
              </a:tblGrid>
              <a:tr h="436054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-n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出力ファイルの接頭文字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</a:tr>
              <a:tr h="436054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-B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フラグメントの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pileup</a:t>
                      </a:r>
                      <a:r>
                        <a:rPr kumimoji="1" lang="ja-JP" altLang="en-US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、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control lambda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値などを</a:t>
                      </a:r>
                      <a:r>
                        <a:rPr kumimoji="1" lang="en-US" altLang="ja-JP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BedGraph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形式で保存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</a:tr>
              <a:tr h="436054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-q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peakcall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するピークの閾値（</a:t>
                      </a:r>
                      <a:r>
                        <a:rPr kumimoji="1" lang="en-US" altLang="ja-JP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Benjamini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-Hochberg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による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FDR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の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q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値）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【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デフォルト 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0.01】</a:t>
                      </a:r>
                    </a:p>
                  </a:txBody>
                  <a:tcPr anchor="ctr"/>
                </a:tc>
              </a:tr>
              <a:tr h="752641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-g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反復領域を除いたゲノムサイズ</a:t>
                      </a:r>
                      <a:endParaRPr kumimoji="1" lang="en-US" altLang="ja-JP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一部のモデル生物では数字ではなく、ヒト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:</a:t>
                      </a:r>
                      <a:r>
                        <a:rPr kumimoji="1" lang="en-US" altLang="ja-JP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hs</a:t>
                      </a:r>
                      <a:r>
                        <a:rPr kumimoji="1" lang="ja-JP" altLang="en-US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、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マウス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:mm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などの省略が可能</a:t>
                      </a:r>
                      <a:endParaRPr kumimoji="1" lang="en-US" altLang="ja-JP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890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MACS2</a:t>
            </a:r>
            <a:r>
              <a:rPr lang="ja-JP" altLang="en-US" dirty="0"/>
              <a:t>に</a:t>
            </a:r>
            <a:r>
              <a:rPr lang="ja-JP" altLang="en-US" dirty="0" smtClean="0"/>
              <a:t>よるピーク検出</a:t>
            </a:r>
            <a:endParaRPr lang="en-US" altLang="ja-JP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ピーク検出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正方形/長方形 5"/>
          <p:cNvSpPr/>
          <p:nvPr/>
        </p:nvSpPr>
        <p:spPr>
          <a:xfrm>
            <a:off x="457200" y="1680463"/>
            <a:ext cx="8229600" cy="37106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521437"/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ls macs2_res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7200" y="2049822"/>
            <a:ext cx="8228649" cy="939286"/>
          </a:xfrm>
          <a:prstGeom prst="rect">
            <a:avLst/>
          </a:prstGeom>
          <a:solidFill>
            <a:srgbClr val="F2F2F2"/>
          </a:solidFill>
          <a:ln w="28575">
            <a:solidFill>
              <a:srgbClr val="00416F"/>
            </a:solidFill>
          </a:ln>
        </p:spPr>
        <p:txBody>
          <a:bodyPr wrap="square" rtlCol="0">
            <a:noAutofit/>
          </a:bodyPr>
          <a:lstStyle/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handson2016_control_lambda.bdg  handson2016_summits.bed</a:t>
            </a: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handson2016_peaks.narrowPeak    handson2016_treat_pileup.bdg</a:t>
            </a: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handson2016_peaks.xls</a:t>
            </a: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455902" y="3248979"/>
            <a:ext cx="8229600" cy="270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 smtClean="0"/>
              <a:t>各出力ファイルの解説は、</a:t>
            </a:r>
            <a:r>
              <a:rPr lang="en-US" altLang="ja-JP" dirty="0" smtClean="0"/>
              <a:t>NGS Surfer’s Wiki</a:t>
            </a:r>
            <a:r>
              <a:rPr lang="ja-JP" altLang="en-US" dirty="0" smtClean="0"/>
              <a:t>が参考になる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>
                <a:hlinkClick r:id="rId2"/>
              </a:rPr>
              <a:t>https</a:t>
            </a:r>
            <a:r>
              <a:rPr lang="en-US" altLang="ja-JP" dirty="0">
                <a:hlinkClick r:id="rId2"/>
              </a:rPr>
              <a:t>://</a:t>
            </a:r>
            <a:r>
              <a:rPr lang="en-US" altLang="ja-JP" dirty="0" smtClean="0">
                <a:hlinkClick r:id="rId2"/>
              </a:rPr>
              <a:t>cell-innovation.nig.ac.jp/wiki/tiki-index.php?page=MACS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 smtClean="0"/>
              <a:t>この後のモチーフ探索には、ピークの領域情報が記載された</a:t>
            </a:r>
            <a:r>
              <a:rPr lang="en-US" altLang="ja-JP" b="1" kern="0" dirty="0" smtClean="0">
                <a:solidFill>
                  <a:srgbClr val="00416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handson2016_peaks.narrowPeak</a:t>
            </a:r>
            <a:r>
              <a:rPr lang="ja-JP" altLang="en-US" b="1" kern="0" dirty="0" smtClean="0">
                <a:solidFill>
                  <a:srgbClr val="00416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ja-JP" altLang="en-US" kern="0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を用いる</a:t>
            </a:r>
            <a:endParaRPr lang="en-US" altLang="ja-JP" kern="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74728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ピーク検出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正方形/長方形 5"/>
          <p:cNvSpPr/>
          <p:nvPr/>
        </p:nvSpPr>
        <p:spPr>
          <a:xfrm>
            <a:off x="457200" y="1968495"/>
            <a:ext cx="8229600" cy="37106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defTabSz="521437"/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smtClean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head -5 </a:t>
            </a:r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handson2016_peaks.narrowPeak</a:t>
            </a:r>
            <a:endParaRPr lang="en-US" altLang="ja-JP" kern="0" dirty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7200" y="2337854"/>
            <a:ext cx="8228649" cy="2243274"/>
          </a:xfrm>
          <a:prstGeom prst="rect">
            <a:avLst/>
          </a:prstGeom>
          <a:solidFill>
            <a:srgbClr val="F2F2F2"/>
          </a:solidFill>
          <a:ln w="28575">
            <a:solidFill>
              <a:srgbClr val="00416F"/>
            </a:solidFill>
          </a:ln>
        </p:spPr>
        <p:txBody>
          <a:bodyPr wrap="square" rtlCol="0">
            <a:noAutofit/>
          </a:bodyPr>
          <a:lstStyle/>
          <a:p>
            <a:pPr defTabSz="521437"/>
            <a:r>
              <a:rPr lang="en-US" altLang="ja-JP" sz="1400" kern="0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chrI</a:t>
            </a:r>
            <a:r>
              <a:rPr lang="en-US" altLang="ja-JP" sz="1400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	114052	114468	handson2016_peak_1	46	.	3.84001	8.16057	4.66642	</a:t>
            </a:r>
            <a:r>
              <a:rPr lang="en-US" altLang="ja-JP" sz="1400" kern="0" dirty="0" smtClean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252</a:t>
            </a:r>
          </a:p>
          <a:p>
            <a:pPr defTabSz="521437"/>
            <a:r>
              <a:rPr lang="en-US" altLang="ja-JP" sz="1400" kern="0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chrII</a:t>
            </a:r>
            <a:r>
              <a:rPr lang="en-US" altLang="ja-JP" sz="1400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	35630	36056	handson2016_peak_2	64	.	4.27147	10.05951	6.44232	</a:t>
            </a:r>
            <a:r>
              <a:rPr lang="en-US" altLang="ja-JP" sz="1400" kern="0" dirty="0" smtClean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198</a:t>
            </a:r>
          </a:p>
          <a:p>
            <a:pPr defTabSz="521437"/>
            <a:r>
              <a:rPr lang="en-US" altLang="ja-JP" sz="1400" kern="0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chrIV</a:t>
            </a:r>
            <a:r>
              <a:rPr lang="en-US" altLang="ja-JP" sz="1400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	427318	427670	handson2016_peak_3	560	.	4.41420	61.01538	56.00628	</a:t>
            </a:r>
            <a:r>
              <a:rPr lang="en-US" altLang="ja-JP" sz="1400" kern="0" dirty="0" smtClean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186</a:t>
            </a:r>
          </a:p>
          <a:p>
            <a:pPr defTabSz="521437"/>
            <a:r>
              <a:rPr lang="en-US" altLang="ja-JP" sz="1400" kern="0" dirty="0" err="1" smtClean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chrIV</a:t>
            </a:r>
            <a:r>
              <a:rPr lang="en-US" altLang="ja-JP" sz="1400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	769592	769918	handson2016_peak_4	29	.	3.31637	6.20275	2.95610	</a:t>
            </a:r>
            <a:r>
              <a:rPr lang="en-US" altLang="ja-JP" sz="1400" kern="0" dirty="0" smtClean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157</a:t>
            </a:r>
          </a:p>
          <a:p>
            <a:pPr defTabSz="521437"/>
            <a:r>
              <a:rPr lang="en-US" altLang="ja-JP" sz="1400" kern="0" dirty="0" err="1" smtClean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chrIV</a:t>
            </a:r>
            <a:r>
              <a:rPr lang="en-US" altLang="ja-JP" sz="1400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	991149	991514	handson2016_peak_5	40	.	2.81939	7.45001	4.05226	235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7200" y="123742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先頭の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行を確認</a:t>
            </a:r>
            <a:endParaRPr kumimoji="1" lang="ja-JP" altLang="en-US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390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ChIP-seq</a:t>
            </a:r>
            <a:r>
              <a:rPr lang="ja-JP" altLang="en-US" dirty="0"/>
              <a:t>とは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7" r="5076" b="50000"/>
          <a:stretch/>
        </p:blipFill>
        <p:spPr>
          <a:xfrm>
            <a:off x="1194694" y="1710835"/>
            <a:ext cx="6754611" cy="417730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1783180" y="5888142"/>
            <a:ext cx="73448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A </a:t>
            </a:r>
            <a:r>
              <a:rPr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User‘s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Guide to the Encyclopedia of DNA Elements (ENCODE</a:t>
            </a:r>
            <a:r>
              <a:rPr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), 2011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より</a:t>
            </a: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7200" y="119675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ChIP-seq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で主に解析されるのは転写調節領域</a:t>
            </a:r>
          </a:p>
        </p:txBody>
      </p:sp>
    </p:spTree>
    <p:extLst>
      <p:ext uri="{BB962C8B-B14F-4D97-AF65-F5344CB8AC3E}">
        <p14:creationId xmlns:p14="http://schemas.microsoft.com/office/powerpoint/2010/main" val="3132349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ピーク検出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7200" y="1060557"/>
            <a:ext cx="60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kern="0" dirty="0" smtClean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handson2016_peaks.narrowPeak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の項目解説</a:t>
            </a:r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231591"/>
              </p:ext>
            </p:extLst>
          </p:nvPr>
        </p:nvGraphicFramePr>
        <p:xfrm>
          <a:off x="755576" y="1646417"/>
          <a:ext cx="7704856" cy="43215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76464"/>
                <a:gridCol w="3528392"/>
              </a:tblGrid>
              <a:tr h="23165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列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例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27932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１：染色体番号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800" kern="0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chrI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8741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２：ピーク開始位置</a:t>
                      </a:r>
                      <a:endParaRPr kumimoji="1" lang="en-US" altLang="ja-JP" dirty="0" smtClean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800" kern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114052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8741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３：ピーク終了位置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800" kern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114468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8741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４：ピークの名前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800" kern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handson2016_peak_1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8741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５：ピークのスコア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800" kern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46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8741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６：ストランド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.</a:t>
                      </a:r>
                      <a:endParaRPr kumimoji="1" lang="ja-JP" altLang="en-US" dirty="0" smtClean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8741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７：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fold-change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800" kern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3.84001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87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８：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-log10pvalue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800" kern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8.16057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87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９：</a:t>
                      </a:r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-log10qvalue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800" kern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4.66642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05391"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１０：ピーク開始位置から頂点までの距離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800" kern="0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252</a:t>
                      </a:r>
                      <a:endParaRPr kumimoji="1" lang="ja-JP" altLang="en-US" dirty="0">
                        <a:solidFill>
                          <a:schemeClr val="tx1"/>
                        </a:solidFill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077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可視化｜</a:t>
            </a:r>
            <a:r>
              <a:rPr kumimoji="1" lang="en-US" altLang="ja-JP" dirty="0" smtClean="0"/>
              <a:t>IGV</a:t>
            </a:r>
            <a:r>
              <a:rPr kumimoji="1" lang="ja-JP" altLang="en-US" dirty="0" smtClean="0"/>
              <a:t>でピークを確認する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検出したピークを</a:t>
            </a:r>
            <a:r>
              <a:rPr kumimoji="1" lang="en-US" altLang="ja-JP" dirty="0" smtClean="0"/>
              <a:t>IGV</a:t>
            </a:r>
            <a:r>
              <a:rPr kumimoji="1" lang="ja-JP" altLang="en-US" dirty="0" smtClean="0"/>
              <a:t>で可視化する</a:t>
            </a:r>
            <a:endParaRPr kumimoji="1" lang="en-US" altLang="ja-JP" dirty="0" smtClean="0"/>
          </a:p>
          <a:p>
            <a:endParaRPr lang="en-US" altLang="ja-JP" dirty="0"/>
          </a:p>
          <a:p>
            <a:pPr marL="0" indent="0">
              <a:buNone/>
            </a:pPr>
            <a:r>
              <a:rPr kumimoji="1" lang="en-US" altLang="ja-JP" dirty="0" smtClean="0"/>
              <a:t>BAM</a:t>
            </a:r>
            <a:r>
              <a:rPr lang="ja-JP" altLang="en-US" dirty="0" smtClean="0"/>
              <a:t>ファイルのインデックスを作成</a:t>
            </a:r>
            <a:endParaRPr lang="en-US" altLang="ja-JP" dirty="0" smtClean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 smtClean="0"/>
              <a:t>IGV</a:t>
            </a:r>
            <a:r>
              <a:rPr lang="ja-JP" altLang="en-US" dirty="0" smtClean="0"/>
              <a:t>で下記のファイルを表示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>
              <a:buFont typeface="+mj-lt"/>
              <a:buAutoNum type="arabicPeriod"/>
            </a:pP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handson2016_peaks.narrowPeak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>
              <a:buFont typeface="+mj-lt"/>
              <a:buAutoNum type="arabicPeriod"/>
            </a:pPr>
            <a:r>
              <a:rPr lang="en-US" altLang="ja-JP" kern="0" dirty="0" err="1" smtClean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input.sorted.bam</a:t>
            </a:r>
            <a:endParaRPr lang="en-US" altLang="ja-JP" kern="0" dirty="0" smtClean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>
              <a:buFont typeface="+mj-lt"/>
              <a:buAutoNum type="arabicPeriod"/>
            </a:pPr>
            <a:r>
              <a:rPr lang="en-US" altLang="ja-JP" kern="0" dirty="0" err="1" smtClean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sample.sorted.bam</a:t>
            </a:r>
            <a:endParaRPr lang="en-US" altLang="ja-JP" kern="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Amelieff Corporation All Rights Reserved</a:t>
            </a:r>
            <a:endParaRPr lang="en-US" dirty="0" smtClean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正方形/長方形 5"/>
          <p:cNvSpPr/>
          <p:nvPr/>
        </p:nvSpPr>
        <p:spPr>
          <a:xfrm>
            <a:off x="539552" y="2420888"/>
            <a:ext cx="8229600" cy="133882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cd mapping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samtools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index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input.sorted.bam</a:t>
            </a:r>
            <a:endParaRPr lang="en-US" altLang="ja-JP" kern="0" dirty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samtools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index 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sample.sorted.bam</a:t>
            </a:r>
            <a:endParaRPr lang="en-US" altLang="ja-JP" kern="0" dirty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7357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可視化｜</a:t>
            </a:r>
            <a:r>
              <a:rPr kumimoji="1" lang="en-US" altLang="ja-JP" dirty="0" smtClean="0"/>
              <a:t>IGV</a:t>
            </a:r>
            <a:r>
              <a:rPr kumimoji="1" lang="ja-JP" altLang="en-US" dirty="0" smtClean="0"/>
              <a:t>でピークを確認する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Amelieff Corporation All Rights Reserved</a:t>
            </a:r>
            <a:endParaRPr lang="en-US" dirty="0" smtClean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" y="843055"/>
            <a:ext cx="8892480" cy="5666664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323528" y="2780928"/>
            <a:ext cx="3078088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FF40FF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Meiryo" charset="-128"/>
                <a:ea typeface="Meiryo" charset="-128"/>
                <a:cs typeface="Meiryo" charset="-128"/>
              </a:rPr>
              <a:t>handson2016_peaks.narrowPeak</a:t>
            </a:r>
            <a:endParaRPr lang="en-US" altLang="ja-JP" sz="1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23528" y="3474502"/>
            <a:ext cx="1688283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FF40FF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1400" kern="0" dirty="0" err="1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input.sorted.bam</a:t>
            </a:r>
            <a:endParaRPr lang="en-US" altLang="ja-JP" sz="1400" kern="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323528" y="4690292"/>
            <a:ext cx="1869423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FF40FF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1400" kern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sample.sorted.bam</a:t>
            </a:r>
            <a:endParaRPr lang="en-US" altLang="ja-JP" sz="1400" kern="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979712" y="1582734"/>
            <a:ext cx="5184576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40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まずは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Track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を見やすいように並び替える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23528" y="2058720"/>
            <a:ext cx="635110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FF40FF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1400" kern="0" dirty="0" smtClean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Gene</a:t>
            </a:r>
            <a:endParaRPr lang="en-US" altLang="ja-JP" sz="1400" kern="0" dirty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7862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可視化｜</a:t>
            </a:r>
            <a:r>
              <a:rPr kumimoji="1" lang="en-US" altLang="ja-JP" dirty="0" smtClean="0"/>
              <a:t>IGV</a:t>
            </a:r>
            <a:r>
              <a:rPr kumimoji="1" lang="ja-JP" altLang="en-US" dirty="0" smtClean="0"/>
              <a:t>でピークを確認する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スコアの高いピークを確認</a:t>
            </a:r>
            <a:endParaRPr kumimoji="1"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 smtClean="0"/>
              <a:t>もっとも高いスコアを示したピーク名を</a:t>
            </a:r>
            <a:r>
              <a:rPr lang="en-US" altLang="ja-JP" dirty="0" smtClean="0"/>
              <a:t>IGV</a:t>
            </a:r>
            <a:r>
              <a:rPr lang="ja-JP" altLang="en-US" dirty="0" smtClean="0"/>
              <a:t>の検索窓に入れ検索</a:t>
            </a:r>
            <a:endParaRPr lang="en-US" altLang="ja-JP" dirty="0" smtClean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 smtClean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Amelieff Corporation All Rights Reserved</a:t>
            </a:r>
            <a:endParaRPr lang="en-US" dirty="0" smtClean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正方形/長方形 5"/>
          <p:cNvSpPr/>
          <p:nvPr/>
        </p:nvSpPr>
        <p:spPr>
          <a:xfrm>
            <a:off x="539552" y="1916832"/>
            <a:ext cx="8229600" cy="923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cd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macs2_res</a:t>
            </a:r>
            <a:endParaRPr lang="en-US" altLang="ja-JP" kern="0" dirty="0" smtClean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cat handson2016_summits.bed | sort  -k 5n</a:t>
            </a:r>
            <a:endParaRPr lang="en-US" altLang="ja-JP" kern="0" dirty="0" smtClean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26" y="4149080"/>
            <a:ext cx="6359748" cy="1027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176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可視化｜</a:t>
            </a:r>
            <a:r>
              <a:rPr kumimoji="1" lang="en-US" altLang="ja-JP" dirty="0" smtClean="0"/>
              <a:t>IGV</a:t>
            </a:r>
            <a:r>
              <a:rPr kumimoji="1" lang="ja-JP" altLang="en-US" dirty="0" smtClean="0"/>
              <a:t>でピークを確認する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Amelieff Corporation All Rights Reserved</a:t>
            </a:r>
            <a:endParaRPr lang="en-US" dirty="0" smtClean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" y="843055"/>
            <a:ext cx="8892480" cy="5666664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323528" y="2780928"/>
            <a:ext cx="3078088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FF40FF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Meiryo" charset="-128"/>
                <a:ea typeface="Meiryo" charset="-128"/>
                <a:cs typeface="Meiryo" charset="-128"/>
              </a:rPr>
              <a:t>handson2016_peaks.narrowPeak</a:t>
            </a:r>
            <a:endParaRPr lang="en-US" altLang="ja-JP" sz="1400" dirty="0"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11" name="図形グループ 10"/>
          <p:cNvGrpSpPr/>
          <p:nvPr/>
        </p:nvGrpSpPr>
        <p:grpSpPr>
          <a:xfrm rot="14139952">
            <a:off x="5321447" y="2147567"/>
            <a:ext cx="824235" cy="855111"/>
            <a:chOff x="5182284" y="1327357"/>
            <a:chExt cx="764065" cy="1160796"/>
          </a:xfrm>
        </p:grpSpPr>
        <p:sp>
          <p:nvSpPr>
            <p:cNvPr id="17" name="左矢印 16"/>
            <p:cNvSpPr/>
            <p:nvPr/>
          </p:nvSpPr>
          <p:spPr>
            <a:xfrm rot="5400000">
              <a:off x="4983919" y="1525722"/>
              <a:ext cx="1160796" cy="764065"/>
            </a:xfrm>
            <a:prstGeom prst="leftArrow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  <p:sp>
          <p:nvSpPr>
            <p:cNvPr id="18" name="左矢印 17"/>
            <p:cNvSpPr/>
            <p:nvPr/>
          </p:nvSpPr>
          <p:spPr>
            <a:xfrm rot="5400000">
              <a:off x="5060261" y="1645844"/>
              <a:ext cx="1008113" cy="544475"/>
            </a:xfrm>
            <a:prstGeom prst="leftArrow">
              <a:avLst/>
            </a:prstGeom>
            <a:solidFill>
              <a:srgbClr val="FF40FF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</p:grpSp>
      <p:sp>
        <p:nvSpPr>
          <p:cNvPr id="19" name="正方形/長方形 18"/>
          <p:cNvSpPr/>
          <p:nvPr/>
        </p:nvSpPr>
        <p:spPr>
          <a:xfrm>
            <a:off x="3414192" y="1781906"/>
            <a:ext cx="5184576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40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検索したピークの範囲が示されている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88928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可視化｜</a:t>
            </a:r>
            <a:r>
              <a:rPr kumimoji="1" lang="en-US" altLang="ja-JP" dirty="0" smtClean="0"/>
              <a:t>IGV</a:t>
            </a:r>
            <a:r>
              <a:rPr kumimoji="1" lang="ja-JP" altLang="en-US" dirty="0" smtClean="0"/>
              <a:t>でピークを確認する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Amelieff Corporation All Rights Reserved</a:t>
            </a:r>
            <a:endParaRPr lang="en-US" dirty="0" smtClean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" y="843055"/>
            <a:ext cx="8892480" cy="5666664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323528" y="2780928"/>
            <a:ext cx="3078088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FF40FF"/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latin typeface="Meiryo" charset="-128"/>
                <a:ea typeface="Meiryo" charset="-128"/>
                <a:cs typeface="Meiryo" charset="-128"/>
              </a:rPr>
              <a:t>handson2016_peaks.narrowPeak</a:t>
            </a:r>
            <a:endParaRPr lang="en-US" altLang="ja-JP" sz="1400" dirty="0"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11" name="図形グループ 10"/>
          <p:cNvGrpSpPr/>
          <p:nvPr/>
        </p:nvGrpSpPr>
        <p:grpSpPr>
          <a:xfrm rot="10800000">
            <a:off x="4591930" y="2002636"/>
            <a:ext cx="824235" cy="855111"/>
            <a:chOff x="5182284" y="1327357"/>
            <a:chExt cx="764065" cy="1160796"/>
          </a:xfrm>
        </p:grpSpPr>
        <p:sp>
          <p:nvSpPr>
            <p:cNvPr id="17" name="左矢印 16"/>
            <p:cNvSpPr/>
            <p:nvPr/>
          </p:nvSpPr>
          <p:spPr>
            <a:xfrm rot="5400000">
              <a:off x="4983919" y="1525722"/>
              <a:ext cx="1160796" cy="764065"/>
            </a:xfrm>
            <a:prstGeom prst="leftArrow">
              <a:avLst/>
            </a:prstGeom>
            <a:solidFill>
              <a:schemeClr val="bg1"/>
            </a:soli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  <p:sp>
          <p:nvSpPr>
            <p:cNvPr id="18" name="左矢印 17"/>
            <p:cNvSpPr/>
            <p:nvPr/>
          </p:nvSpPr>
          <p:spPr>
            <a:xfrm rot="5400000">
              <a:off x="5060261" y="1645844"/>
              <a:ext cx="1008113" cy="544475"/>
            </a:xfrm>
            <a:prstGeom prst="leftArrow">
              <a:avLst/>
            </a:prstGeom>
            <a:solidFill>
              <a:srgbClr val="FF40FF"/>
            </a:solidFill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mtClean="0">
                <a:solidFill>
                  <a:srgbClr val="00416F"/>
                </a:solidFill>
              </a:endParaRPr>
            </a:p>
          </p:txBody>
        </p:sp>
      </p:grpSp>
      <p:sp>
        <p:nvSpPr>
          <p:cNvPr id="19" name="正方形/長方形 18"/>
          <p:cNvSpPr/>
          <p:nvPr/>
        </p:nvSpPr>
        <p:spPr>
          <a:xfrm>
            <a:off x="2411758" y="1470177"/>
            <a:ext cx="5184576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40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ピークの頂点はこの中央（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summit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）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5004048" y="3088705"/>
            <a:ext cx="0" cy="2382751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6713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可視化｜</a:t>
            </a:r>
            <a:r>
              <a:rPr kumimoji="1" lang="en-US" altLang="ja-JP" dirty="0" smtClean="0"/>
              <a:t>IGV</a:t>
            </a:r>
            <a:r>
              <a:rPr kumimoji="1" lang="ja-JP" altLang="en-US" dirty="0" smtClean="0"/>
              <a:t>でピークを確認する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Amelieff Corporation All Rights Reserved</a:t>
            </a:r>
            <a:endParaRPr lang="en-US" dirty="0" smtClean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0" y="843055"/>
            <a:ext cx="8892480" cy="5666664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1" y="980728"/>
            <a:ext cx="3034679" cy="4799676"/>
          </a:xfrm>
          <a:prstGeom prst="rect">
            <a:avLst/>
          </a:prstGeom>
          <a:ln>
            <a:solidFill>
              <a:srgbClr val="FF40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正方形/長方形 12"/>
          <p:cNvSpPr/>
          <p:nvPr/>
        </p:nvSpPr>
        <p:spPr>
          <a:xfrm>
            <a:off x="2843808" y="2492896"/>
            <a:ext cx="5184576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40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smtClean="0">
                <a:latin typeface="Meiryo" charset="-128"/>
                <a:ea typeface="Meiryo" charset="-128"/>
                <a:cs typeface="Meiryo" charset="-128"/>
              </a:rPr>
              <a:t>それぞれのトラック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の名前を右</a:t>
            </a:r>
            <a:r>
              <a:rPr lang="ja-JP" altLang="en-US" smtClean="0">
                <a:latin typeface="Meiryo" charset="-128"/>
                <a:ea typeface="Meiryo" charset="-128"/>
                <a:cs typeface="Meiryo" charset="-128"/>
              </a:rPr>
              <a:t>クリックし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Squished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を選択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8807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788234"/>
            <a:ext cx="8820472" cy="556199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可視化｜</a:t>
            </a:r>
            <a:r>
              <a:rPr kumimoji="1" lang="en-US" altLang="ja-JP" dirty="0" smtClean="0"/>
              <a:t>IGV</a:t>
            </a:r>
            <a:r>
              <a:rPr kumimoji="1" lang="ja-JP" altLang="en-US" dirty="0" smtClean="0"/>
              <a:t>でピークを確認する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Amelieff Corporation All Rights Reserved</a:t>
            </a:r>
            <a:endParaRPr lang="en-US" dirty="0" smtClean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3" name="正方形/長方形 12"/>
          <p:cNvSpPr/>
          <p:nvPr/>
        </p:nvSpPr>
        <p:spPr>
          <a:xfrm>
            <a:off x="3502224" y="1121979"/>
            <a:ext cx="5184576" cy="888705"/>
          </a:xfrm>
          <a:prstGeom prst="rect">
            <a:avLst/>
          </a:prstGeom>
          <a:solidFill>
            <a:schemeClr val="bg1"/>
          </a:solidFill>
          <a:ln w="28575">
            <a:solidFill>
              <a:srgbClr val="FF40FF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頂点の位置が空白になっている場合は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ペアのリードで挟まれている領域と示唆される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860032" y="2276872"/>
            <a:ext cx="288032" cy="3096344"/>
          </a:xfrm>
          <a:prstGeom prst="rect">
            <a:avLst/>
          </a:prstGeom>
          <a:noFill/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mtClean="0">
              <a:solidFill>
                <a:srgbClr val="00416F"/>
              </a:solidFill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>
            <a:off x="5004048" y="2276872"/>
            <a:ext cx="0" cy="3096344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2071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788234"/>
            <a:ext cx="8820472" cy="556199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可視化｜</a:t>
            </a:r>
            <a:r>
              <a:rPr kumimoji="1" lang="en-US" altLang="ja-JP" dirty="0" smtClean="0"/>
              <a:t>IGV</a:t>
            </a:r>
            <a:r>
              <a:rPr kumimoji="1" lang="ja-JP" altLang="en-US" dirty="0" smtClean="0"/>
              <a:t>でピークを確認する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Amelieff Corporation All Rights Reserved</a:t>
            </a:r>
            <a:endParaRPr lang="en-US" dirty="0" smtClean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" name="正方形/長方形 6"/>
          <p:cNvSpPr/>
          <p:nvPr/>
        </p:nvSpPr>
        <p:spPr>
          <a:xfrm>
            <a:off x="4860032" y="2276872"/>
            <a:ext cx="288032" cy="3096344"/>
          </a:xfrm>
          <a:prstGeom prst="rect">
            <a:avLst/>
          </a:prstGeom>
          <a:noFill/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mtClean="0">
              <a:solidFill>
                <a:srgbClr val="00416F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" t="20471" r="71262" b="7854"/>
          <a:stretch/>
        </p:blipFill>
        <p:spPr>
          <a:xfrm>
            <a:off x="629816" y="1069540"/>
            <a:ext cx="2520280" cy="4715363"/>
          </a:xfrm>
          <a:prstGeom prst="rect">
            <a:avLst/>
          </a:prstGeom>
          <a:ln>
            <a:solidFill>
              <a:srgbClr val="FF40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直線コネクタ 9"/>
          <p:cNvCxnSpPr/>
          <p:nvPr/>
        </p:nvCxnSpPr>
        <p:spPr>
          <a:xfrm>
            <a:off x="5004048" y="2276872"/>
            <a:ext cx="0" cy="3096344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2843808" y="2492896"/>
            <a:ext cx="5184576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40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今度は拡大してペアのリードを確認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Expanded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を選択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97691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可視化｜</a:t>
            </a:r>
            <a:r>
              <a:rPr kumimoji="1" lang="en-US" altLang="ja-JP" dirty="0" smtClean="0"/>
              <a:t>IGV</a:t>
            </a:r>
            <a:r>
              <a:rPr kumimoji="1" lang="ja-JP" altLang="en-US" dirty="0" smtClean="0"/>
              <a:t>でピークを確認する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20754"/>
            <a:ext cx="8686800" cy="5535596"/>
          </a:xfrm>
          <a:prstGeom prst="rect">
            <a:avLst/>
          </a:prstGeom>
        </p:spPr>
      </p:pic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Amelieff Corporation All Rights Reserved</a:t>
            </a:r>
            <a:endParaRPr lang="en-US" dirty="0" smtClean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9" name="正方形/長方形 8"/>
          <p:cNvSpPr/>
          <p:nvPr/>
        </p:nvSpPr>
        <p:spPr>
          <a:xfrm>
            <a:off x="504361" y="2619784"/>
            <a:ext cx="4007904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40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smtClean="0">
                <a:latin typeface="Meiryo" charset="-128"/>
                <a:ea typeface="Meiryo" charset="-128"/>
                <a:cs typeface="Meiryo" charset="-128"/>
              </a:rPr>
              <a:t>矢印が向かいあっているものはペア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11" name="直線コネクタ 10"/>
          <p:cNvCxnSpPr/>
          <p:nvPr/>
        </p:nvCxnSpPr>
        <p:spPr>
          <a:xfrm>
            <a:off x="5004048" y="2092206"/>
            <a:ext cx="0" cy="3209002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/>
        </p:nvSpPr>
        <p:spPr>
          <a:xfrm>
            <a:off x="1619672" y="3696707"/>
            <a:ext cx="6624736" cy="124446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mtClean="0">
              <a:solidFill>
                <a:srgbClr val="00416F"/>
              </a:solidFill>
            </a:endParaRPr>
          </a:p>
        </p:txBody>
      </p:sp>
      <p:sp>
        <p:nvSpPr>
          <p:cNvPr id="13" name="ホームベース 12"/>
          <p:cNvSpPr/>
          <p:nvPr/>
        </p:nvSpPr>
        <p:spPr>
          <a:xfrm>
            <a:off x="1858626" y="3925490"/>
            <a:ext cx="1944216" cy="792088"/>
          </a:xfrm>
          <a:prstGeom prst="homePlate">
            <a:avLst/>
          </a:prstGeom>
          <a:solidFill>
            <a:schemeClr val="accent1"/>
          </a:solidFill>
          <a:ln>
            <a:solidFill>
              <a:srgbClr val="004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mtClean="0">
                <a:solidFill>
                  <a:schemeClr val="bg1"/>
                </a:solidFill>
              </a:rPr>
              <a:t>リード１</a:t>
            </a:r>
            <a:endParaRPr kumimoji="1" lang="ja-JP" altLang="en-US" dirty="0" smtClean="0">
              <a:solidFill>
                <a:schemeClr val="bg1"/>
              </a:solidFill>
            </a:endParaRPr>
          </a:p>
        </p:txBody>
      </p:sp>
      <p:sp>
        <p:nvSpPr>
          <p:cNvPr id="15" name="ホームベース 14"/>
          <p:cNvSpPr/>
          <p:nvPr/>
        </p:nvSpPr>
        <p:spPr>
          <a:xfrm flipH="1">
            <a:off x="6084168" y="3925490"/>
            <a:ext cx="1944216" cy="792088"/>
          </a:xfrm>
          <a:prstGeom prst="homePlate">
            <a:avLst/>
          </a:prstGeom>
          <a:solidFill>
            <a:schemeClr val="accent1"/>
          </a:solidFill>
          <a:ln>
            <a:solidFill>
              <a:srgbClr val="004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bg1"/>
                </a:solidFill>
              </a:rPr>
              <a:t>リード２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858626" y="3925490"/>
            <a:ext cx="6169758" cy="792088"/>
          </a:xfrm>
          <a:prstGeom prst="rect">
            <a:avLst/>
          </a:prstGeom>
          <a:noFill/>
          <a:ln>
            <a:solidFill>
              <a:srgbClr val="00416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mtClean="0">
              <a:solidFill>
                <a:srgbClr val="0041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02"/>
          <a:stretch/>
        </p:blipFill>
        <p:spPr>
          <a:xfrm>
            <a:off x="899592" y="4366277"/>
            <a:ext cx="3260080" cy="1603895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ChIP-seq</a:t>
            </a:r>
            <a:r>
              <a:rPr lang="ja-JP" altLang="en-US" dirty="0"/>
              <a:t>と</a:t>
            </a:r>
            <a:r>
              <a:rPr lang="ja-JP" altLang="en-US" dirty="0" smtClean="0"/>
              <a:t>は｜</a:t>
            </a:r>
            <a:r>
              <a:rPr lang="en-US" altLang="ja-JP" dirty="0" smtClean="0"/>
              <a:t>input </a:t>
            </a:r>
            <a:r>
              <a:rPr lang="ja-JP" altLang="en-US" dirty="0" smtClean="0"/>
              <a:t>と</a:t>
            </a:r>
            <a:r>
              <a:rPr lang="en-US" altLang="ja-JP" dirty="0" smtClean="0"/>
              <a:t> IP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7200" y="1196752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ChIP-seq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では、免疫沈降のバックグラウンドノイズを削減するため、コントロールを使用することが多い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免疫沈降（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IP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）を行っていないサンプルをコントロールとして使用し、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検出したピークを抗体に非特異的なものとして取り除くために用いる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一般にこの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コントロールを 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input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と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呼ぶ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18506">
            <a:off x="984346" y="4201867"/>
            <a:ext cx="500019" cy="76609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18506">
            <a:off x="2218342" y="4398150"/>
            <a:ext cx="500019" cy="76609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02"/>
          <a:stretch/>
        </p:blipFill>
        <p:spPr>
          <a:xfrm>
            <a:off x="5271107" y="4394171"/>
            <a:ext cx="3260080" cy="1603895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2238160" y="3714138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IP</a:t>
            </a:r>
            <a:endParaRPr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6490617" y="3800662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input</a:t>
            </a:r>
            <a:endParaRPr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4212940" y="5886261"/>
            <a:ext cx="46805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buFont typeface="Arial" charset="0"/>
              <a:buChar char="•"/>
            </a:pPr>
            <a:r>
              <a:rPr lang="en-US" altLang="ja-JP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Licensed under CC-BY 4.0 ©Togo picture gallery by DBCLS</a:t>
            </a:r>
            <a:endParaRPr lang="en-US" altLang="ja-JP" sz="11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00165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アノテーション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handson2016_summits.bed</a:t>
            </a:r>
            <a:r>
              <a:rPr lang="ja-JP" altLang="en-US" kern="0" dirty="0" smtClean="0">
                <a:solidFill>
                  <a:prstClr val="black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に対して</a:t>
            </a:r>
            <a:r>
              <a:rPr lang="en-US" altLang="ja-JP" dirty="0" err="1" smtClean="0"/>
              <a:t>snpEff</a:t>
            </a:r>
            <a:r>
              <a:rPr lang="ja-JP" altLang="en-US" dirty="0" smtClean="0"/>
              <a:t>によるアノテーションを実施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 smtClean="0"/>
              <a:t>アノテーション作業用のディレクトリを作成し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アノテーション前のファイルを確認</a:t>
            </a: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正方形/長方形 5"/>
          <p:cNvSpPr/>
          <p:nvPr/>
        </p:nvSpPr>
        <p:spPr>
          <a:xfrm>
            <a:off x="457200" y="3044860"/>
            <a:ext cx="822960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mkdir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annotation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cd annotation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cat ../macs2_res/handson2016_summits.bed</a:t>
            </a:r>
            <a:endParaRPr lang="en-US" altLang="ja-JP" kern="0" dirty="0">
              <a:solidFill>
                <a:prstClr val="black"/>
              </a:solidFill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2667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アノテーション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kern="0" dirty="0" smtClean="0">
                <a:solidFill>
                  <a:prstClr val="black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handson2016_summits.bed</a:t>
            </a:r>
            <a:r>
              <a:rPr lang="ja-JP" altLang="en-US" kern="0" dirty="0" smtClean="0">
                <a:solidFill>
                  <a:prstClr val="black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に対して</a:t>
            </a:r>
            <a:r>
              <a:rPr lang="en-US" altLang="ja-JP" dirty="0" err="1" smtClean="0"/>
              <a:t>snpEff</a:t>
            </a:r>
            <a:r>
              <a:rPr lang="ja-JP" altLang="en-US" dirty="0" smtClean="0"/>
              <a:t>によるアノテーションを実施する</a:t>
            </a: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正方形/長方形 5"/>
          <p:cNvSpPr/>
          <p:nvPr/>
        </p:nvSpPr>
        <p:spPr>
          <a:xfrm>
            <a:off x="457200" y="1957189"/>
            <a:ext cx="8229600" cy="161582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521437">
              <a:lnSpc>
                <a:spcPct val="150000"/>
              </a:lnSpc>
            </a:pPr>
            <a:r>
              <a:rPr lang="en-US" altLang="ja-JP" kern="0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java -jar 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usr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/local/bin/snpEff.jar eff \</a:t>
            </a:r>
          </a:p>
          <a:p>
            <a:pPr indent="268288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csvStats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stats.txt -c 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usr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/local/bin/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snpEff.config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\</a:t>
            </a:r>
          </a:p>
          <a:p>
            <a:pPr indent="268288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i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bed -o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bedAnn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R64-1-1.82 \</a:t>
            </a:r>
          </a:p>
          <a:p>
            <a:pPr indent="268288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../macs2_res/handson2016_summits.bed &gt; \</a:t>
            </a:r>
          </a:p>
          <a:p>
            <a:pPr indent="268288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handson2016_summits.annotated.bed</a:t>
            </a:r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301797"/>
              </p:ext>
            </p:extLst>
          </p:nvPr>
        </p:nvGraphicFramePr>
        <p:xfrm>
          <a:off x="457200" y="3728856"/>
          <a:ext cx="82296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2512"/>
                <a:gridCol w="6707088"/>
              </a:tblGrid>
              <a:tr h="316835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Consolas" panose="020B0609020204030204" pitchFamily="49" charset="0"/>
                          <a:ea typeface="メイリオ" panose="020B0604030504040204" pitchFamily="50" charset="-128"/>
                          <a:cs typeface="Consolas" panose="020B0609020204030204" pitchFamily="49" charset="0"/>
                        </a:rPr>
                        <a:t>eff</a:t>
                      </a:r>
                      <a:endParaRPr kumimoji="1" lang="ja-JP" altLang="en-US" dirty="0">
                        <a:latin typeface="Consolas" panose="020B0609020204030204" pitchFamily="49" charset="0"/>
                        <a:ea typeface="メイリオ" panose="020B0604030504040204" pitchFamily="50" charset="-128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入力ファイルにアノテーションを行う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</a:tr>
              <a:tr h="316835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Consolas" panose="020B0609020204030204" pitchFamily="49" charset="0"/>
                          <a:ea typeface="メイリオ" panose="020B0604030504040204" pitchFamily="50" charset="-128"/>
                          <a:cs typeface="Consolas" panose="020B0609020204030204" pitchFamily="49" charset="0"/>
                        </a:rPr>
                        <a:t>-</a:t>
                      </a:r>
                      <a:r>
                        <a:rPr kumimoji="1" lang="en-US" altLang="ja-JP" dirty="0" err="1" smtClean="0">
                          <a:latin typeface="Consolas" panose="020B0609020204030204" pitchFamily="49" charset="0"/>
                          <a:ea typeface="メイリオ" panose="020B0604030504040204" pitchFamily="50" charset="-128"/>
                          <a:cs typeface="Consolas" panose="020B0609020204030204" pitchFamily="49" charset="0"/>
                        </a:rPr>
                        <a:t>csvStats</a:t>
                      </a:r>
                      <a:endParaRPr kumimoji="1" lang="ja-JP" altLang="en-US" dirty="0">
                        <a:latin typeface="Consolas" panose="020B0609020204030204" pitchFamily="49" charset="0"/>
                        <a:ea typeface="メイリオ" panose="020B0604030504040204" pitchFamily="50" charset="-128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csv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形式のサマリーファイルを作成する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</a:tr>
              <a:tr h="316835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Consolas" panose="020B0609020204030204" pitchFamily="49" charset="0"/>
                          <a:ea typeface="メイリオ" panose="020B0604030504040204" pitchFamily="50" charset="-128"/>
                          <a:cs typeface="Consolas" panose="020B0609020204030204" pitchFamily="49" charset="0"/>
                        </a:rPr>
                        <a:t>-c</a:t>
                      </a:r>
                      <a:endParaRPr kumimoji="1" lang="ja-JP" altLang="en-US" dirty="0">
                        <a:latin typeface="Consolas" panose="020B0609020204030204" pitchFamily="49" charset="0"/>
                        <a:ea typeface="メイリオ" panose="020B0604030504040204" pitchFamily="50" charset="-128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snpEff</a:t>
                      </a:r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の設定ファイルを指定</a:t>
                      </a:r>
                      <a:endParaRPr kumimoji="1"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</a:tr>
              <a:tr h="316835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Consolas" panose="020B0609020204030204" pitchFamily="49" charset="0"/>
                          <a:ea typeface="メイリオ" panose="020B0604030504040204" pitchFamily="50" charset="-128"/>
                          <a:cs typeface="Consolas" panose="020B0609020204030204" pitchFamily="49" charset="0"/>
                        </a:rPr>
                        <a:t>-</a:t>
                      </a:r>
                      <a:r>
                        <a:rPr kumimoji="1" lang="en-US" altLang="ja-JP" dirty="0" err="1" smtClean="0">
                          <a:latin typeface="Consolas" panose="020B0609020204030204" pitchFamily="49" charset="0"/>
                          <a:ea typeface="メイリオ" panose="020B0604030504040204" pitchFamily="50" charset="-128"/>
                          <a:cs typeface="Consolas" panose="020B0609020204030204" pitchFamily="49" charset="0"/>
                        </a:rPr>
                        <a:t>i</a:t>
                      </a:r>
                      <a:endParaRPr kumimoji="1" lang="ja-JP" altLang="en-US" dirty="0">
                        <a:latin typeface="Consolas" panose="020B0609020204030204" pitchFamily="49" charset="0"/>
                        <a:ea typeface="メイリオ" panose="020B0604030504040204" pitchFamily="50" charset="-128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入力ファイルのフォーマット</a:t>
                      </a:r>
                      <a:endParaRPr kumimoji="1" lang="en-US" altLang="ja-JP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</a:tr>
              <a:tr h="316835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latin typeface="Consolas" panose="020B0609020204030204" pitchFamily="49" charset="0"/>
                          <a:ea typeface="メイリオ" panose="020B0604030504040204" pitchFamily="50" charset="-128"/>
                          <a:cs typeface="Consolas" panose="020B0609020204030204" pitchFamily="49" charset="0"/>
                        </a:rPr>
                        <a:t>-o</a:t>
                      </a:r>
                      <a:endParaRPr kumimoji="1" lang="ja-JP" altLang="en-US" dirty="0">
                        <a:latin typeface="Consolas" panose="020B0609020204030204" pitchFamily="49" charset="0"/>
                        <a:ea typeface="メイリオ" panose="020B0604030504040204" pitchFamily="50" charset="-128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出力ファイルのフォーマット</a:t>
                      </a:r>
                      <a:endParaRPr kumimoji="1" lang="en-US" altLang="ja-JP" dirty="0" smtClean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テキスト ボックス 9"/>
          <p:cNvSpPr txBox="1"/>
          <p:nvPr/>
        </p:nvSpPr>
        <p:spPr>
          <a:xfrm>
            <a:off x="3881021" y="5831976"/>
            <a:ext cx="503214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defTabSz="521437"/>
            <a:r>
              <a:rPr kumimoji="1" lang="ja-JP" altLang="en-US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rPr>
              <a:t>（コマンドの説明は次スライドに続きます→）</a:t>
            </a:r>
            <a:endParaRPr kumimoji="1" lang="ja-JP" altLang="en-US" kern="0" dirty="0">
              <a:solidFill>
                <a:schemeClr val="tx1">
                  <a:lumMod val="50000"/>
                  <a:lumOff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989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アノテーション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handson2016_summits.bed</a:t>
            </a:r>
            <a:r>
              <a:rPr lang="ja-JP" altLang="en-US" kern="0" dirty="0">
                <a:solidFill>
                  <a:prstClr val="black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に対して</a:t>
            </a:r>
            <a:r>
              <a:rPr lang="en-US" altLang="ja-JP" dirty="0" err="1"/>
              <a:t>snpEff</a:t>
            </a:r>
            <a:r>
              <a:rPr lang="ja-JP" altLang="en-US" dirty="0"/>
              <a:t>によるアノテーションを実施する</a:t>
            </a: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62</a:t>
            </a:fld>
            <a:endParaRPr lang="en-US"/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57934"/>
              </p:ext>
            </p:extLst>
          </p:nvPr>
        </p:nvGraphicFramePr>
        <p:xfrm>
          <a:off x="457200" y="4353664"/>
          <a:ext cx="822960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94720"/>
                <a:gridCol w="4834880"/>
              </a:tblGrid>
              <a:tr h="288032">
                <a:tc>
                  <a:txBody>
                    <a:bodyPr/>
                    <a:lstStyle/>
                    <a:p>
                      <a:r>
                        <a:rPr lang="en-US" altLang="ja-JP" kern="0" dirty="0" smtClean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メイリオ" panose="020B0604030504040204" pitchFamily="50" charset="-128"/>
                          <a:cs typeface="Courier New" panose="02070309020205020404" pitchFamily="49" charset="0"/>
                        </a:rPr>
                        <a:t>R64-1-1.82</a:t>
                      </a:r>
                      <a:endParaRPr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アノテーションに使用するゲノムバージョン</a:t>
                      </a:r>
                      <a:endParaRPr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</a:tr>
              <a:tr h="288032">
                <a:tc>
                  <a:txBody>
                    <a:bodyPr/>
                    <a:lstStyle/>
                    <a:p>
                      <a:r>
                        <a:rPr lang="en-US" altLang="ja-JP" kern="0" dirty="0" smtClean="0">
                          <a:solidFill>
                            <a:prstClr val="black"/>
                          </a:solidFill>
                          <a:latin typeface="Consolas" panose="020B0609020204030204" pitchFamily="49" charset="0"/>
                          <a:ea typeface="メイリオ" panose="020B0604030504040204" pitchFamily="50" charset="-128"/>
                          <a:cs typeface="Courier New" panose="02070309020205020404" pitchFamily="49" charset="0"/>
                        </a:rPr>
                        <a:t>../macs2_res/handson2016_summits.bed </a:t>
                      </a:r>
                      <a:endParaRPr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ja-JP" altLang="en-US" dirty="0" smtClean="0"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入力ファイル</a:t>
                      </a:r>
                      <a:endParaRPr lang="ja-JP" altLang="en-US" dirty="0"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正方形/長方形 7"/>
          <p:cNvSpPr/>
          <p:nvPr/>
        </p:nvSpPr>
        <p:spPr>
          <a:xfrm>
            <a:off x="457200" y="1840756"/>
            <a:ext cx="8229600" cy="230832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mkdir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annotation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cd annotation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java -jar 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usr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/local/bin/snpEff.jar eff \</a:t>
            </a:r>
          </a:p>
          <a:p>
            <a:pPr indent="268288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csvStats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stats.txt -c 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usr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/local/bin/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snpEff.config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\</a:t>
            </a:r>
          </a:p>
          <a:p>
            <a:pPr indent="268288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-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i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bed -o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bedAnn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R64-1-1.82 \</a:t>
            </a:r>
          </a:p>
          <a:p>
            <a:pPr indent="268288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../macs2_res/handson2016_summits.bed &gt; \</a:t>
            </a:r>
          </a:p>
          <a:p>
            <a:pPr indent="268288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handson2016_summits.annotated.bed</a:t>
            </a:r>
          </a:p>
        </p:txBody>
      </p:sp>
    </p:spTree>
    <p:extLst>
      <p:ext uri="{BB962C8B-B14F-4D97-AF65-F5344CB8AC3E}">
        <p14:creationId xmlns:p14="http://schemas.microsoft.com/office/powerpoint/2010/main" val="6262954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アノテーション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err="1"/>
              <a:t>snpEff</a:t>
            </a:r>
            <a:r>
              <a:rPr lang="ja-JP" altLang="en-US" dirty="0"/>
              <a:t>を用いたアノテーション方法</a:t>
            </a: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正方形/長方形 5"/>
          <p:cNvSpPr/>
          <p:nvPr/>
        </p:nvSpPr>
        <p:spPr>
          <a:xfrm>
            <a:off x="457200" y="1998977"/>
            <a:ext cx="8229600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less handson2016_summits.annotated.bed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7200" y="2457735"/>
            <a:ext cx="8228649" cy="2048036"/>
          </a:xfrm>
          <a:prstGeom prst="rect">
            <a:avLst/>
          </a:prstGeom>
          <a:solidFill>
            <a:srgbClr val="F2F2F2"/>
          </a:solidFill>
          <a:ln w="28575">
            <a:solidFill>
              <a:srgbClr val="00416F"/>
            </a:solidFill>
          </a:ln>
        </p:spPr>
        <p:txBody>
          <a:bodyPr wrap="square" rtlCol="0">
            <a:noAutofit/>
          </a:bodyPr>
          <a:lstStyle/>
          <a:p>
            <a:pPr algn="ctr"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:</a:t>
            </a: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# Chromo		Start	End		</a:t>
            </a:r>
            <a:r>
              <a:rPr lang="en-US" altLang="ja-JP" kern="0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Variant;Annotation</a:t>
            </a:r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		Score</a:t>
            </a: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	I		113613	114615	I:114304;EXON:ATS1</a:t>
            </a: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	I		114249	114819	I:114304;GENE:YAL019W-A</a:t>
            </a: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	I		109918	114918	I:114304;UPSTREAM:FUN30</a:t>
            </a: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	I		113563	118563	I:114304;DOWNSTREAM:LDS1</a:t>
            </a:r>
          </a:p>
          <a:p>
            <a:pPr algn="ctr"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457200" y="4761148"/>
            <a:ext cx="8111244" cy="900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ja-JP" altLang="en-US" dirty="0" smtClean="0"/>
              <a:t>検出されたピークの</a:t>
            </a:r>
            <a:r>
              <a:rPr lang="en-US" altLang="ja-JP" dirty="0" smtClean="0"/>
              <a:t>summit</a:t>
            </a:r>
            <a:r>
              <a:rPr lang="ja-JP" altLang="en-US" dirty="0" smtClean="0"/>
              <a:t>について、遺伝子名とその遺伝子に対してエクソン・上流・下流などの情報が付与される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301397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モチーフ検索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R</a:t>
            </a:r>
            <a:r>
              <a:rPr lang="ja-JP" altLang="en-US" dirty="0"/>
              <a:t> </a:t>
            </a:r>
            <a:r>
              <a:rPr lang="en-US" altLang="ja-JP" dirty="0"/>
              <a:t>Bioconductor</a:t>
            </a:r>
            <a:r>
              <a:rPr lang="ja-JP" altLang="en-US" dirty="0"/>
              <a:t> </a:t>
            </a:r>
            <a:r>
              <a:rPr lang="en-US" altLang="ja-JP" dirty="0"/>
              <a:t>package ‘</a:t>
            </a:r>
            <a:r>
              <a:rPr lang="en-US" altLang="ja-JP" dirty="0" err="1"/>
              <a:t>rGADEM</a:t>
            </a:r>
            <a:r>
              <a:rPr lang="en-US" altLang="ja-JP" dirty="0"/>
              <a:t>’ </a:t>
            </a:r>
            <a:r>
              <a:rPr lang="ja-JP" altLang="en-US" dirty="0"/>
              <a:t>を用いた</a:t>
            </a:r>
            <a:r>
              <a:rPr lang="en-US" altLang="ja-JP" i="1" dirty="0"/>
              <a:t>de</a:t>
            </a:r>
            <a:r>
              <a:rPr lang="ja-JP" altLang="en-US" i="1" dirty="0"/>
              <a:t> </a:t>
            </a:r>
            <a:r>
              <a:rPr lang="en-US" altLang="ja-JP" i="1" dirty="0"/>
              <a:t>novo</a:t>
            </a:r>
            <a:r>
              <a:rPr lang="en-US" altLang="ja-JP" dirty="0"/>
              <a:t> </a:t>
            </a:r>
            <a:r>
              <a:rPr lang="ja-JP" altLang="en-US" dirty="0"/>
              <a:t>モチーフ検索①</a:t>
            </a: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正方形/長方形 5"/>
          <p:cNvSpPr/>
          <p:nvPr/>
        </p:nvSpPr>
        <p:spPr>
          <a:xfrm>
            <a:off x="457200" y="1998977"/>
            <a:ext cx="8229600" cy="120032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mkdir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../motif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cd ../motif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 R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7200" y="3199306"/>
            <a:ext cx="8228649" cy="2359686"/>
          </a:xfrm>
          <a:prstGeom prst="rect">
            <a:avLst/>
          </a:prstGeom>
          <a:solidFill>
            <a:srgbClr val="F2F2F2"/>
          </a:solidFill>
          <a:ln w="28575">
            <a:solidFill>
              <a:srgbClr val="00416F"/>
            </a:solidFill>
          </a:ln>
        </p:spPr>
        <p:txBody>
          <a:bodyPr wrap="square" rtlCol="0">
            <a:noAutofit/>
          </a:bodyPr>
          <a:lstStyle/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R version 3.2.0 (2015-04-16) -- "Full of Ingredients"</a:t>
            </a: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Copyright (C) 2015 The R Foundation for Statistical Computing</a:t>
            </a: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Platform: x86_64-pc-linux-gnu (64-bit)</a:t>
            </a:r>
          </a:p>
          <a:p>
            <a:pPr defTabSz="521437"/>
            <a:endParaRPr lang="en-US" altLang="ja-JP" kern="0" dirty="0">
              <a:latin typeface="Consolas" panose="020B0609020204030204" pitchFamily="49" charset="0"/>
              <a:ea typeface="メイリオ" panose="020B0604030504040204" pitchFamily="50" charset="-128"/>
              <a:cs typeface="Courier New" panose="02070309020205020404" pitchFamily="49" charset="0"/>
            </a:endParaRP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R is free software and comes with ABSOLUTELY NO WARRANTY.</a:t>
            </a: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You are welcome to redistribute it under certain conditions.</a:t>
            </a:r>
          </a:p>
          <a:p>
            <a:pPr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Type 'license()' or '</a:t>
            </a:r>
            <a:r>
              <a:rPr lang="en-US" altLang="ja-JP" kern="0" dirty="0" err="1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licence</a:t>
            </a:r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()' for distribution details.</a:t>
            </a:r>
          </a:p>
          <a:p>
            <a:pPr algn="ctr" defTabSz="521437"/>
            <a:r>
              <a:rPr lang="en-US" altLang="ja-JP" kern="0" dirty="0"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39625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モチーフ検索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R</a:t>
            </a:r>
            <a:r>
              <a:rPr lang="ja-JP" altLang="en-US" dirty="0"/>
              <a:t> </a:t>
            </a:r>
            <a:r>
              <a:rPr lang="en-US" altLang="ja-JP" dirty="0"/>
              <a:t>Bioconductor</a:t>
            </a:r>
            <a:r>
              <a:rPr lang="ja-JP" altLang="en-US" dirty="0"/>
              <a:t> </a:t>
            </a:r>
            <a:r>
              <a:rPr lang="en-US" altLang="ja-JP" dirty="0"/>
              <a:t>package ‘</a:t>
            </a:r>
            <a:r>
              <a:rPr lang="en-US" altLang="ja-JP" dirty="0" err="1"/>
              <a:t>rGADEM</a:t>
            </a:r>
            <a:r>
              <a:rPr lang="en-US" altLang="ja-JP" dirty="0"/>
              <a:t>’ </a:t>
            </a:r>
            <a:r>
              <a:rPr lang="ja-JP" altLang="en-US" dirty="0"/>
              <a:t>を用いた</a:t>
            </a:r>
            <a:r>
              <a:rPr lang="en-US" altLang="ja-JP" i="1" dirty="0"/>
              <a:t>de</a:t>
            </a:r>
            <a:r>
              <a:rPr lang="ja-JP" altLang="en-US" i="1" dirty="0"/>
              <a:t> </a:t>
            </a:r>
            <a:r>
              <a:rPr lang="en-US" altLang="ja-JP" i="1" dirty="0"/>
              <a:t>novo</a:t>
            </a:r>
            <a:r>
              <a:rPr lang="en-US" altLang="ja-JP" dirty="0"/>
              <a:t> </a:t>
            </a:r>
            <a:r>
              <a:rPr lang="ja-JP" altLang="en-US" dirty="0"/>
              <a:t>モチーフ検索②</a:t>
            </a: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6" name="正方形/長方形 5"/>
          <p:cNvSpPr/>
          <p:nvPr/>
        </p:nvSpPr>
        <p:spPr>
          <a:xfrm>
            <a:off x="457200" y="1998977"/>
            <a:ext cx="8229600" cy="258532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&gt; library(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rGADEM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)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&gt; library("BSgenome.Scerevisiae.UCSC.sacCer3")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&gt; BED &lt;- </a:t>
            </a:r>
            <a:r>
              <a:rPr lang="en-US" altLang="ja-JP" kern="0" dirty="0" err="1" smtClean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read.table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("../macs2_res/handson2016_peaks.narrowPeak", </a:t>
            </a:r>
          </a:p>
          <a:p>
            <a:pPr indent="268288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header=FALSE,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sep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="\t")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&gt; BED &lt;- </a:t>
            </a:r>
          </a:p>
          <a:p>
            <a:pPr indent="268288" defTabSz="521437"/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data.frame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(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chr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=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as.factor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(BED[,1]), </a:t>
            </a:r>
          </a:p>
          <a:p>
            <a:pPr indent="268288"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start=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as.numeric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(BED[,2]), end=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as.numeric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(BED[,3]))</a:t>
            </a: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457200" y="4653325"/>
            <a:ext cx="8111244" cy="12959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 smtClean="0"/>
              <a:t>MACS2</a:t>
            </a:r>
            <a:r>
              <a:rPr lang="ja-JP" altLang="en-US" dirty="0" smtClean="0"/>
              <a:t>から出力された</a:t>
            </a:r>
            <a:r>
              <a:rPr lang="en-US" altLang="ja-JP" dirty="0" smtClean="0"/>
              <a:t>BED</a:t>
            </a:r>
            <a:r>
              <a:rPr lang="ja-JP" altLang="en-US" dirty="0" smtClean="0"/>
              <a:t>ファイルを、データフレームとして読み込む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kern="0" dirty="0" smtClean="0">
                <a:solidFill>
                  <a:prstClr val="black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再び、 </a:t>
            </a:r>
            <a:r>
              <a:rPr lang="en-US" altLang="ja-JP" b="1" kern="0" dirty="0" smtClean="0">
                <a:solidFill>
                  <a:srgbClr val="00416F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handson2016_peaks.narrowPeak</a:t>
            </a:r>
            <a:r>
              <a:rPr lang="ja-JP" altLang="en-US" kern="0" dirty="0" smtClean="0">
                <a:solidFill>
                  <a:prstClr val="black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を使用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19026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モチーフ検索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R</a:t>
            </a:r>
            <a:r>
              <a:rPr lang="ja-JP" altLang="en-US" dirty="0"/>
              <a:t> </a:t>
            </a:r>
            <a:r>
              <a:rPr lang="en-US" altLang="ja-JP" dirty="0"/>
              <a:t>Bioconductor</a:t>
            </a:r>
            <a:r>
              <a:rPr lang="ja-JP" altLang="en-US" dirty="0"/>
              <a:t> </a:t>
            </a:r>
            <a:r>
              <a:rPr lang="en-US" altLang="ja-JP" dirty="0"/>
              <a:t>package ‘</a:t>
            </a:r>
            <a:r>
              <a:rPr lang="en-US" altLang="ja-JP" dirty="0" err="1"/>
              <a:t>rGADEM</a:t>
            </a:r>
            <a:r>
              <a:rPr lang="en-US" altLang="ja-JP" dirty="0"/>
              <a:t>’ </a:t>
            </a:r>
            <a:r>
              <a:rPr lang="ja-JP" altLang="en-US" dirty="0"/>
              <a:t>を用いた</a:t>
            </a:r>
            <a:r>
              <a:rPr lang="en-US" altLang="ja-JP" i="1" dirty="0"/>
              <a:t>de</a:t>
            </a:r>
            <a:r>
              <a:rPr lang="ja-JP" altLang="en-US" i="1" dirty="0"/>
              <a:t> </a:t>
            </a:r>
            <a:r>
              <a:rPr lang="en-US" altLang="ja-JP" i="1" dirty="0"/>
              <a:t>novo</a:t>
            </a:r>
            <a:r>
              <a:rPr lang="en-US" altLang="ja-JP" dirty="0"/>
              <a:t> </a:t>
            </a:r>
            <a:r>
              <a:rPr lang="ja-JP" altLang="en-US" dirty="0"/>
              <a:t>モチーフ検索③</a:t>
            </a: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正方形/長方形 5"/>
          <p:cNvSpPr/>
          <p:nvPr/>
        </p:nvSpPr>
        <p:spPr>
          <a:xfrm>
            <a:off x="457200" y="1998977"/>
            <a:ext cx="8229600" cy="300082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&gt;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rgBED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&lt;-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IRanges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(start = BED[, 2], end = BED[, 3])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&gt; Sequences &lt;-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RangedData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(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rgBED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, space = BED[, 1])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&gt;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gadem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&lt;- GADEM(Sequences, verbose = 1, genome =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Scerevisiae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) 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&gt; pdf("motif.pdf")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&gt; plot(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gadem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)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&gt; </a:t>
            </a:r>
            <a:r>
              <a:rPr lang="en-US" altLang="ja-JP" kern="0" dirty="0" err="1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dev.off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()</a:t>
            </a:r>
          </a:p>
          <a:p>
            <a:pPr defTabSz="521437">
              <a:lnSpc>
                <a:spcPct val="150000"/>
              </a:lnSpc>
            </a:pP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&gt;</a:t>
            </a:r>
            <a:r>
              <a:rPr lang="ja-JP" altLang="en-US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q()</a:t>
            </a:r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457200" y="5301398"/>
            <a:ext cx="8111244" cy="4318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 smtClean="0"/>
              <a:t>ピーク領域に頻出するモチーフを取得し、</a:t>
            </a:r>
            <a:r>
              <a:rPr lang="en-US" altLang="ja-JP" dirty="0" smtClean="0"/>
              <a:t>PDF</a:t>
            </a:r>
            <a:r>
              <a:rPr lang="ja-JP" altLang="en-US" dirty="0" smtClean="0"/>
              <a:t>にプロット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69207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>
                <a:solidFill>
                  <a:prstClr val="black"/>
                </a:solidFill>
              </a:rPr>
              <a:t>モチーフ検索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出力したモチーフを確認</a:t>
            </a:r>
            <a:endParaRPr lang="en-US" altLang="ja-JP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Amelieff Corporation All Rights Reserved</a:t>
            </a:r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8" name="正方形/長方形 7"/>
          <p:cNvSpPr/>
          <p:nvPr/>
        </p:nvSpPr>
        <p:spPr>
          <a:xfrm>
            <a:off x="570384" y="1916832"/>
            <a:ext cx="3209528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521437"/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$</a:t>
            </a:r>
            <a:r>
              <a:rPr lang="ja-JP" altLang="en-US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 </a:t>
            </a:r>
            <a:r>
              <a:rPr lang="en-US" altLang="ja-JP" kern="0" dirty="0">
                <a:solidFill>
                  <a:prstClr val="black"/>
                </a:solidFill>
                <a:latin typeface="Consolas" panose="020B0609020204030204" pitchFamily="49" charset="0"/>
                <a:ea typeface="メイリオ" panose="020B0604030504040204" pitchFamily="50" charset="-128"/>
                <a:cs typeface="Courier New" panose="02070309020205020404" pitchFamily="49" charset="0"/>
              </a:rPr>
              <a:t>evince motif.pdf</a:t>
            </a: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/>
          <a:srcRect l="5664" t="6836" r="8239" b="4532"/>
          <a:stretch/>
        </p:blipFill>
        <p:spPr>
          <a:xfrm>
            <a:off x="4182079" y="964196"/>
            <a:ext cx="4617905" cy="4753838"/>
          </a:xfrm>
          <a:prstGeom prst="rect">
            <a:avLst/>
          </a:prstGeom>
        </p:spPr>
      </p:pic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457200" y="3853317"/>
            <a:ext cx="4006788" cy="136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 smtClean="0"/>
              <a:t>この後さらに、</a:t>
            </a:r>
            <a:r>
              <a:rPr lang="en-US" altLang="ja-JP" dirty="0" err="1" smtClean="0"/>
              <a:t>MotIV</a:t>
            </a:r>
            <a:r>
              <a:rPr lang="ja-JP" altLang="en-US" dirty="0" smtClean="0"/>
              <a:t>などを使用し、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検出した</a:t>
            </a:r>
            <a:r>
              <a:rPr lang="en-US" altLang="ja-JP" dirty="0" smtClean="0"/>
              <a:t>DNA</a:t>
            </a:r>
            <a:r>
              <a:rPr lang="ja-JP" altLang="en-US" dirty="0" smtClean="0"/>
              <a:t>モチーフ</a:t>
            </a:r>
            <a:r>
              <a:rPr lang="ja-JP" altLang="en-US" dirty="0"/>
              <a:t>が</a:t>
            </a:r>
            <a:r>
              <a:rPr lang="ja-JP" altLang="en-US" dirty="0" smtClean="0"/>
              <a:t>既知の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モチーフに似ているかどうか調べる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ことも可能</a:t>
            </a:r>
            <a:endParaRPr lang="en-US" altLang="ja-JP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7200" y="5890360"/>
            <a:ext cx="756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MotIV</a:t>
            </a:r>
            <a:r>
              <a:rPr lang="en-US" altLang="ja-JP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 </a:t>
            </a:r>
            <a:r>
              <a:rPr lang="en-US" altLang="ja-JP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hlinkClick r:id="rId3"/>
              </a:rPr>
              <a:t>https</a:t>
            </a:r>
            <a:r>
              <a:rPr lang="en-US" altLang="ja-JP" sz="11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hlinkClick r:id="rId3"/>
              </a:rPr>
              <a:t>://</a:t>
            </a:r>
            <a:r>
              <a:rPr lang="en-US" altLang="ja-JP" sz="11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hlinkClick r:id="rId3"/>
              </a:rPr>
              <a:t>www.bioconductor.org/packages/release/bioc/html/MotIV.html</a:t>
            </a:r>
            <a:endParaRPr lang="en-US" altLang="ja-JP" sz="11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09703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764704" y="4934843"/>
            <a:ext cx="761459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ChIP-seq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解析の一般的な流れであり、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/>
            </a:r>
            <a:b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全ての</a:t>
            </a:r>
            <a:r>
              <a:rPr lang="en-US" altLang="ja-JP" sz="200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ChIP-seq</a:t>
            </a: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で同一の解析を行うわけではない</a:t>
            </a:r>
            <a:endParaRPr lang="en-US" altLang="ja-JP" sz="2000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r>
              <a:rPr lang="ja-JP" altLang="en-US" sz="200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研究の目的やデータに合わせて、最適な解析を設計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9" name="図形グループ 38"/>
          <p:cNvGrpSpPr/>
          <p:nvPr/>
        </p:nvGrpSpPr>
        <p:grpSpPr>
          <a:xfrm>
            <a:off x="647564" y="1219785"/>
            <a:ext cx="2758085" cy="3505359"/>
            <a:chOff x="599724" y="2140484"/>
            <a:chExt cx="2758085" cy="3505359"/>
          </a:xfrm>
        </p:grpSpPr>
        <p:grpSp>
          <p:nvGrpSpPr>
            <p:cNvPr id="9" name="図形グループ 8"/>
            <p:cNvGrpSpPr/>
            <p:nvPr/>
          </p:nvGrpSpPr>
          <p:grpSpPr>
            <a:xfrm>
              <a:off x="599725" y="2140484"/>
              <a:ext cx="2746250" cy="448154"/>
              <a:chOff x="1141674" y="2505800"/>
              <a:chExt cx="2746250" cy="448154"/>
            </a:xfrm>
          </p:grpSpPr>
          <p:sp>
            <p:nvSpPr>
              <p:cNvPr id="3" name="テキスト ボックス 2"/>
              <p:cNvSpPr txBox="1"/>
              <p:nvPr/>
            </p:nvSpPr>
            <p:spPr>
              <a:xfrm>
                <a:off x="1141674" y="2545211"/>
                <a:ext cx="2746250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521437"/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クオリティコントロール</a:t>
                </a:r>
                <a:endPara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6" name="角丸四角形 5"/>
              <p:cNvSpPr/>
              <p:nvPr/>
            </p:nvSpPr>
            <p:spPr>
              <a:xfrm>
                <a:off x="1141674" y="2505800"/>
                <a:ext cx="2746250" cy="448154"/>
              </a:xfrm>
              <a:prstGeom prst="roundRect">
                <a:avLst/>
              </a:prstGeom>
              <a:noFill/>
              <a:ln>
                <a:solidFill>
                  <a:srgbClr val="00416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図形グループ 12"/>
            <p:cNvGrpSpPr/>
            <p:nvPr/>
          </p:nvGrpSpPr>
          <p:grpSpPr>
            <a:xfrm>
              <a:off x="599725" y="2911360"/>
              <a:ext cx="2746250" cy="448154"/>
              <a:chOff x="1141674" y="3117836"/>
              <a:chExt cx="2746250" cy="448154"/>
            </a:xfrm>
          </p:grpSpPr>
          <p:sp>
            <p:nvSpPr>
              <p:cNvPr id="17" name="テキスト ボックス 16"/>
              <p:cNvSpPr txBox="1"/>
              <p:nvPr/>
            </p:nvSpPr>
            <p:spPr>
              <a:xfrm>
                <a:off x="1141675" y="3157247"/>
                <a:ext cx="274624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521437"/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マッピング</a:t>
                </a:r>
                <a:endPara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6" name="角丸四角形 15"/>
              <p:cNvSpPr/>
              <p:nvPr/>
            </p:nvSpPr>
            <p:spPr>
              <a:xfrm>
                <a:off x="1141674" y="3117836"/>
                <a:ext cx="2746250" cy="448154"/>
              </a:xfrm>
              <a:prstGeom prst="roundRect">
                <a:avLst/>
              </a:prstGeom>
              <a:noFill/>
              <a:ln>
                <a:solidFill>
                  <a:srgbClr val="00416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図形グループ 13"/>
            <p:cNvGrpSpPr/>
            <p:nvPr/>
          </p:nvGrpSpPr>
          <p:grpSpPr>
            <a:xfrm>
              <a:off x="599725" y="3681028"/>
              <a:ext cx="2758083" cy="448154"/>
              <a:chOff x="1129839" y="3774555"/>
              <a:chExt cx="2758083" cy="448154"/>
            </a:xfrm>
          </p:grpSpPr>
          <p:sp>
            <p:nvSpPr>
              <p:cNvPr id="18" name="テキスト ボックス 17"/>
              <p:cNvSpPr txBox="1"/>
              <p:nvPr/>
            </p:nvSpPr>
            <p:spPr>
              <a:xfrm>
                <a:off x="1141674" y="3820832"/>
                <a:ext cx="274624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521437"/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ピーク検出</a:t>
                </a:r>
                <a:endPara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20" name="角丸四角形 19"/>
              <p:cNvSpPr/>
              <p:nvPr/>
            </p:nvSpPr>
            <p:spPr>
              <a:xfrm>
                <a:off x="1129839" y="3774555"/>
                <a:ext cx="2746250" cy="448154"/>
              </a:xfrm>
              <a:prstGeom prst="roundRect">
                <a:avLst/>
              </a:prstGeom>
              <a:noFill/>
              <a:ln>
                <a:solidFill>
                  <a:srgbClr val="00416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図形グループ 14"/>
            <p:cNvGrpSpPr/>
            <p:nvPr/>
          </p:nvGrpSpPr>
          <p:grpSpPr>
            <a:xfrm>
              <a:off x="599724" y="4439177"/>
              <a:ext cx="2746250" cy="448154"/>
              <a:chOff x="1141674" y="4424795"/>
              <a:chExt cx="2746250" cy="448154"/>
            </a:xfrm>
          </p:grpSpPr>
          <p:sp>
            <p:nvSpPr>
              <p:cNvPr id="19" name="テキスト ボックス 18"/>
              <p:cNvSpPr txBox="1"/>
              <p:nvPr/>
            </p:nvSpPr>
            <p:spPr>
              <a:xfrm>
                <a:off x="1141674" y="4464206"/>
                <a:ext cx="2746250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521437"/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ピークアノテーション</a:t>
                </a:r>
                <a:endPara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24" name="角丸四角形 23"/>
              <p:cNvSpPr/>
              <p:nvPr/>
            </p:nvSpPr>
            <p:spPr>
              <a:xfrm>
                <a:off x="1141674" y="4424795"/>
                <a:ext cx="2746250" cy="448154"/>
              </a:xfrm>
              <a:prstGeom prst="roundRect">
                <a:avLst/>
              </a:prstGeom>
              <a:noFill/>
              <a:ln>
                <a:solidFill>
                  <a:srgbClr val="00416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" name="図形グループ 25"/>
            <p:cNvGrpSpPr/>
            <p:nvPr/>
          </p:nvGrpSpPr>
          <p:grpSpPr>
            <a:xfrm>
              <a:off x="611559" y="5197689"/>
              <a:ext cx="2746250" cy="448154"/>
              <a:chOff x="1141674" y="5143068"/>
              <a:chExt cx="2746250" cy="448154"/>
            </a:xfrm>
          </p:grpSpPr>
          <p:sp>
            <p:nvSpPr>
              <p:cNvPr id="23" name="テキスト ボックス 22"/>
              <p:cNvSpPr txBox="1"/>
              <p:nvPr/>
            </p:nvSpPr>
            <p:spPr>
              <a:xfrm>
                <a:off x="1141674" y="5182479"/>
                <a:ext cx="274624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521437"/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モチーフ探索</a:t>
                </a:r>
                <a:endPara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25" name="角丸四角形 24"/>
              <p:cNvSpPr/>
              <p:nvPr/>
            </p:nvSpPr>
            <p:spPr>
              <a:xfrm>
                <a:off x="1141674" y="5143068"/>
                <a:ext cx="2746250" cy="448154"/>
              </a:xfrm>
              <a:prstGeom prst="roundRect">
                <a:avLst/>
              </a:prstGeom>
              <a:noFill/>
              <a:ln>
                <a:solidFill>
                  <a:srgbClr val="00416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8" name="直線矢印コネクタ 7"/>
            <p:cNvCxnSpPr/>
            <p:nvPr/>
          </p:nvCxnSpPr>
          <p:spPr>
            <a:xfrm>
              <a:off x="1972850" y="2588638"/>
              <a:ext cx="0" cy="291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>
              <a:off x="1984685" y="3359514"/>
              <a:ext cx="0" cy="291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/>
            <p:cNvCxnSpPr/>
            <p:nvPr/>
          </p:nvCxnSpPr>
          <p:spPr>
            <a:xfrm>
              <a:off x="1984685" y="4129182"/>
              <a:ext cx="0" cy="291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/>
            <p:cNvCxnSpPr/>
            <p:nvPr/>
          </p:nvCxnSpPr>
          <p:spPr>
            <a:xfrm>
              <a:off x="1986584" y="4887331"/>
              <a:ext cx="0" cy="291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図形グループ 39"/>
          <p:cNvGrpSpPr/>
          <p:nvPr/>
        </p:nvGrpSpPr>
        <p:grpSpPr>
          <a:xfrm>
            <a:off x="3585117" y="1254247"/>
            <a:ext cx="5007357" cy="3446875"/>
            <a:chOff x="3678492" y="2174946"/>
            <a:chExt cx="5007357" cy="3446875"/>
          </a:xfrm>
        </p:grpSpPr>
        <p:sp>
          <p:nvSpPr>
            <p:cNvPr id="31" name="正方形/長方形 30"/>
            <p:cNvSpPr/>
            <p:nvPr/>
          </p:nvSpPr>
          <p:spPr>
            <a:xfrm>
              <a:off x="3678492" y="2174946"/>
              <a:ext cx="500735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kern="0" dirty="0" err="1" smtClean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Trimmomatic</a:t>
              </a:r>
              <a:r>
                <a:rPr lang="en-US" altLang="ja-JP" sz="2000" kern="0" dirty="0" smtClean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, </a:t>
              </a:r>
              <a:r>
                <a:rPr lang="en-US" altLang="ja-JP" sz="2000" kern="0" dirty="0" err="1" smtClean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fastqc</a:t>
              </a:r>
              <a:endParaRPr lang="en-US" altLang="ja-JP" sz="2000" kern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3678492" y="2937086"/>
              <a:ext cx="500735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kern="0" dirty="0" smtClean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Bowtie2</a:t>
              </a:r>
              <a:endParaRPr lang="ja-JP" altLang="en-US" sz="2000" kern="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3678492" y="3699226"/>
              <a:ext cx="500556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kern="0" dirty="0" smtClean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MACS2</a:t>
              </a:r>
              <a:endParaRPr lang="en-US" altLang="ja-JP" sz="2000" kern="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3680283" y="4463199"/>
              <a:ext cx="500556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kern="0" dirty="0" err="1" smtClean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SnpEff</a:t>
              </a:r>
              <a:endParaRPr lang="ja-JP" altLang="en-US" sz="2000" kern="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3680284" y="5221711"/>
              <a:ext cx="33381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kern="0" dirty="0" err="1" smtClean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rGADEM</a:t>
              </a:r>
              <a:endParaRPr lang="ja-JP" altLang="en-US" sz="2000" kern="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endParaRPr>
            </a:p>
          </p:txBody>
        </p:sp>
      </p:grpSp>
      <p:sp>
        <p:nvSpPr>
          <p:cNvPr id="38" name="タイトル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まとめ｜</a:t>
            </a:r>
            <a:r>
              <a:rPr lang="en-US" altLang="ja-JP" dirty="0" err="1" smtClean="0"/>
              <a:t>ChIP-seq</a:t>
            </a:r>
            <a:r>
              <a:rPr lang="ja-JP" altLang="en-US" dirty="0" smtClean="0"/>
              <a:t>解析の流れ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67938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ChIP-seq</a:t>
            </a:r>
            <a:r>
              <a:rPr lang="ja-JP" altLang="en-US" dirty="0"/>
              <a:t>と</a:t>
            </a:r>
            <a:r>
              <a:rPr lang="ja-JP" altLang="en-US" dirty="0" smtClean="0"/>
              <a:t>は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783180" y="5888142"/>
            <a:ext cx="73448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A </a:t>
            </a:r>
            <a:r>
              <a:rPr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User‘s </a:t>
            </a:r>
            <a:r>
              <a:rPr lang="en-US" altLang="ja-JP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Guide to the Encyclopedia of DNA Elements (ENCODE</a:t>
            </a:r>
            <a:r>
              <a:rPr lang="en-US" altLang="ja-JP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), 2011</a:t>
            </a:r>
            <a:r>
              <a:rPr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より</a:t>
            </a:r>
            <a:endParaRPr lang="en-US" altLang="ja-JP" sz="1200" dirty="0">
              <a:solidFill>
                <a:schemeClr val="tx1">
                  <a:lumMod val="65000"/>
                  <a:lumOff val="35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7200" y="1196752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ChIP-seq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では、抗体が特異的に結合した領域をピークとして得る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　　：シーケンスリード</a:t>
            </a:r>
          </a:p>
        </p:txBody>
      </p:sp>
      <p:cxnSp>
        <p:nvCxnSpPr>
          <p:cNvPr id="9" name="直線コネクタ 8"/>
          <p:cNvCxnSpPr/>
          <p:nvPr/>
        </p:nvCxnSpPr>
        <p:spPr>
          <a:xfrm>
            <a:off x="2572544" y="3861048"/>
            <a:ext cx="24147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2219327" y="4365104"/>
            <a:ext cx="24147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3364632" y="4221088"/>
            <a:ext cx="24147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2038400" y="4678288"/>
            <a:ext cx="24147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3105200" y="4509120"/>
            <a:ext cx="24147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3364632" y="4869160"/>
            <a:ext cx="24147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4101480" y="5013176"/>
            <a:ext cx="24147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4576446" y="5157192"/>
            <a:ext cx="24147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3779912" y="4077072"/>
            <a:ext cx="24147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1420416" y="5395256"/>
            <a:ext cx="24147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5652120" y="5373216"/>
            <a:ext cx="24147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4576446" y="5517232"/>
            <a:ext cx="24147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575812" y="5229200"/>
            <a:ext cx="24147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949896" y="5013176"/>
            <a:ext cx="24147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3010526" y="3645024"/>
            <a:ext cx="24147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>
            <a:off x="3426695" y="3460830"/>
            <a:ext cx="24147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4634063" y="4682444"/>
            <a:ext cx="24147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>
            <a:off x="3010526" y="5301208"/>
            <a:ext cx="24147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11342" y="5510817"/>
            <a:ext cx="24147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3617086" y="3284984"/>
            <a:ext cx="24147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3563888" y="3140968"/>
            <a:ext cx="24147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三角形 40"/>
          <p:cNvSpPr/>
          <p:nvPr/>
        </p:nvSpPr>
        <p:spPr>
          <a:xfrm>
            <a:off x="323528" y="2348880"/>
            <a:ext cx="8363272" cy="3161937"/>
          </a:xfrm>
          <a:custGeom>
            <a:avLst/>
            <a:gdLst>
              <a:gd name="connsiteX0" fmla="*/ 0 w 8363272"/>
              <a:gd name="connsiteY0" fmla="*/ 3161937 h 3161937"/>
              <a:gd name="connsiteX1" fmla="*/ 4181636 w 8363272"/>
              <a:gd name="connsiteY1" fmla="*/ 0 h 3161937"/>
              <a:gd name="connsiteX2" fmla="*/ 8363272 w 8363272"/>
              <a:gd name="connsiteY2" fmla="*/ 3161937 h 3161937"/>
              <a:gd name="connsiteX3" fmla="*/ 0 w 8363272"/>
              <a:gd name="connsiteY3" fmla="*/ 3161937 h 3161937"/>
              <a:gd name="connsiteX0" fmla="*/ 0 w 8363272"/>
              <a:gd name="connsiteY0" fmla="*/ 3161937 h 3161937"/>
              <a:gd name="connsiteX1" fmla="*/ 4181636 w 8363272"/>
              <a:gd name="connsiteY1" fmla="*/ 0 h 3161937"/>
              <a:gd name="connsiteX2" fmla="*/ 8363272 w 8363272"/>
              <a:gd name="connsiteY2" fmla="*/ 3161937 h 3161937"/>
              <a:gd name="connsiteX3" fmla="*/ 0 w 8363272"/>
              <a:gd name="connsiteY3" fmla="*/ 3161937 h 3161937"/>
              <a:gd name="connsiteX0" fmla="*/ 0 w 8363272"/>
              <a:gd name="connsiteY0" fmla="*/ 3161937 h 3161937"/>
              <a:gd name="connsiteX1" fmla="*/ 4181636 w 8363272"/>
              <a:gd name="connsiteY1" fmla="*/ 0 h 3161937"/>
              <a:gd name="connsiteX2" fmla="*/ 8363272 w 8363272"/>
              <a:gd name="connsiteY2" fmla="*/ 3161937 h 3161937"/>
              <a:gd name="connsiteX3" fmla="*/ 0 w 8363272"/>
              <a:gd name="connsiteY3" fmla="*/ 3161937 h 3161937"/>
              <a:gd name="connsiteX0" fmla="*/ 0 w 8363272"/>
              <a:gd name="connsiteY0" fmla="*/ 3161937 h 3161937"/>
              <a:gd name="connsiteX1" fmla="*/ 4181636 w 8363272"/>
              <a:gd name="connsiteY1" fmla="*/ 0 h 3161937"/>
              <a:gd name="connsiteX2" fmla="*/ 8363272 w 8363272"/>
              <a:gd name="connsiteY2" fmla="*/ 3161937 h 3161937"/>
              <a:gd name="connsiteX3" fmla="*/ 0 w 8363272"/>
              <a:gd name="connsiteY3" fmla="*/ 3161937 h 3161937"/>
              <a:gd name="connsiteX0" fmla="*/ 0 w 8363272"/>
              <a:gd name="connsiteY0" fmla="*/ 3161937 h 3161937"/>
              <a:gd name="connsiteX1" fmla="*/ 4181636 w 8363272"/>
              <a:gd name="connsiteY1" fmla="*/ 0 h 3161937"/>
              <a:gd name="connsiteX2" fmla="*/ 8363272 w 8363272"/>
              <a:gd name="connsiteY2" fmla="*/ 3161937 h 3161937"/>
              <a:gd name="connsiteX3" fmla="*/ 0 w 8363272"/>
              <a:gd name="connsiteY3" fmla="*/ 3161937 h 3161937"/>
              <a:gd name="connsiteX0" fmla="*/ 0 w 8363272"/>
              <a:gd name="connsiteY0" fmla="*/ 3161937 h 3161937"/>
              <a:gd name="connsiteX1" fmla="*/ 4181636 w 8363272"/>
              <a:gd name="connsiteY1" fmla="*/ 0 h 3161937"/>
              <a:gd name="connsiteX2" fmla="*/ 8363272 w 8363272"/>
              <a:gd name="connsiteY2" fmla="*/ 3161937 h 3161937"/>
              <a:gd name="connsiteX3" fmla="*/ 0 w 8363272"/>
              <a:gd name="connsiteY3" fmla="*/ 3161937 h 3161937"/>
              <a:gd name="connsiteX0" fmla="*/ 0 w 8363272"/>
              <a:gd name="connsiteY0" fmla="*/ 3161937 h 3161937"/>
              <a:gd name="connsiteX1" fmla="*/ 4243182 w 8363272"/>
              <a:gd name="connsiteY1" fmla="*/ 0 h 3161937"/>
              <a:gd name="connsiteX2" fmla="*/ 8363272 w 8363272"/>
              <a:gd name="connsiteY2" fmla="*/ 3161937 h 3161937"/>
              <a:gd name="connsiteX3" fmla="*/ 0 w 8363272"/>
              <a:gd name="connsiteY3" fmla="*/ 3161937 h 31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3272" h="3161937">
                <a:moveTo>
                  <a:pt x="0" y="3161937"/>
                </a:moveTo>
                <a:cubicBezTo>
                  <a:pt x="1684026" y="2679458"/>
                  <a:pt x="3060318" y="2038718"/>
                  <a:pt x="4243182" y="0"/>
                </a:cubicBezTo>
                <a:cubicBezTo>
                  <a:pt x="5338122" y="1994757"/>
                  <a:pt x="6450647" y="2582743"/>
                  <a:pt x="8363272" y="3161937"/>
                </a:cubicBezTo>
                <a:lnTo>
                  <a:pt x="0" y="3161937"/>
                </a:lnTo>
                <a:close/>
              </a:path>
            </a:pathLst>
          </a:custGeom>
          <a:solidFill>
            <a:srgbClr val="00416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mtClean="0">
              <a:solidFill>
                <a:srgbClr val="00416F"/>
              </a:solidFill>
            </a:endParaRPr>
          </a:p>
        </p:txBody>
      </p:sp>
      <p:cxnSp>
        <p:nvCxnSpPr>
          <p:cNvPr id="45" name="直線コネクタ 44"/>
          <p:cNvCxnSpPr/>
          <p:nvPr/>
        </p:nvCxnSpPr>
        <p:spPr>
          <a:xfrm>
            <a:off x="575812" y="1916832"/>
            <a:ext cx="73431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130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764704" y="4934843"/>
            <a:ext cx="761459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ChIP-seq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解析の一般的な流れであり、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/>
            </a:r>
            <a:b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全ての</a:t>
            </a:r>
            <a:r>
              <a:rPr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ChIP-seq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で同一の解析を行うわけではない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研究の目的やデータに合わせて、最適な解析を設計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39" name="図形グループ 38"/>
          <p:cNvGrpSpPr/>
          <p:nvPr/>
        </p:nvGrpSpPr>
        <p:grpSpPr>
          <a:xfrm>
            <a:off x="647564" y="1219785"/>
            <a:ext cx="2758085" cy="3505359"/>
            <a:chOff x="599724" y="2140484"/>
            <a:chExt cx="2758085" cy="3505359"/>
          </a:xfrm>
        </p:grpSpPr>
        <p:grpSp>
          <p:nvGrpSpPr>
            <p:cNvPr id="9" name="図形グループ 8"/>
            <p:cNvGrpSpPr/>
            <p:nvPr/>
          </p:nvGrpSpPr>
          <p:grpSpPr>
            <a:xfrm>
              <a:off x="599725" y="2140484"/>
              <a:ext cx="2746250" cy="448154"/>
              <a:chOff x="1141674" y="2505800"/>
              <a:chExt cx="2746250" cy="448154"/>
            </a:xfrm>
          </p:grpSpPr>
          <p:sp>
            <p:nvSpPr>
              <p:cNvPr id="3" name="テキスト ボックス 2"/>
              <p:cNvSpPr txBox="1"/>
              <p:nvPr/>
            </p:nvSpPr>
            <p:spPr>
              <a:xfrm>
                <a:off x="1141674" y="2545211"/>
                <a:ext cx="2746250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521437"/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クオリティコントロール</a:t>
                </a:r>
                <a:endPara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6" name="角丸四角形 5"/>
              <p:cNvSpPr/>
              <p:nvPr/>
            </p:nvSpPr>
            <p:spPr>
              <a:xfrm>
                <a:off x="1141674" y="2505800"/>
                <a:ext cx="2746250" cy="448154"/>
              </a:xfrm>
              <a:prstGeom prst="roundRect">
                <a:avLst/>
              </a:prstGeom>
              <a:noFill/>
              <a:ln>
                <a:solidFill>
                  <a:srgbClr val="00416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図形グループ 12"/>
            <p:cNvGrpSpPr/>
            <p:nvPr/>
          </p:nvGrpSpPr>
          <p:grpSpPr>
            <a:xfrm>
              <a:off x="599725" y="2911360"/>
              <a:ext cx="2746250" cy="448154"/>
              <a:chOff x="1141674" y="3117836"/>
              <a:chExt cx="2746250" cy="448154"/>
            </a:xfrm>
          </p:grpSpPr>
          <p:sp>
            <p:nvSpPr>
              <p:cNvPr id="17" name="テキスト ボックス 16"/>
              <p:cNvSpPr txBox="1"/>
              <p:nvPr/>
            </p:nvSpPr>
            <p:spPr>
              <a:xfrm>
                <a:off x="1141675" y="3157247"/>
                <a:ext cx="274624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521437"/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マッピング</a:t>
                </a:r>
                <a:endPara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6" name="角丸四角形 15"/>
              <p:cNvSpPr/>
              <p:nvPr/>
            </p:nvSpPr>
            <p:spPr>
              <a:xfrm>
                <a:off x="1141674" y="3117836"/>
                <a:ext cx="2746250" cy="448154"/>
              </a:xfrm>
              <a:prstGeom prst="roundRect">
                <a:avLst/>
              </a:prstGeom>
              <a:noFill/>
              <a:ln>
                <a:solidFill>
                  <a:srgbClr val="00416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図形グループ 13"/>
            <p:cNvGrpSpPr/>
            <p:nvPr/>
          </p:nvGrpSpPr>
          <p:grpSpPr>
            <a:xfrm>
              <a:off x="599725" y="3681028"/>
              <a:ext cx="2758083" cy="448154"/>
              <a:chOff x="1129839" y="3774555"/>
              <a:chExt cx="2758083" cy="448154"/>
            </a:xfrm>
          </p:grpSpPr>
          <p:sp>
            <p:nvSpPr>
              <p:cNvPr id="18" name="テキスト ボックス 17"/>
              <p:cNvSpPr txBox="1"/>
              <p:nvPr/>
            </p:nvSpPr>
            <p:spPr>
              <a:xfrm>
                <a:off x="1141674" y="3820832"/>
                <a:ext cx="274624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521437"/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ピーク検出</a:t>
                </a:r>
                <a:endPara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20" name="角丸四角形 19"/>
              <p:cNvSpPr/>
              <p:nvPr/>
            </p:nvSpPr>
            <p:spPr>
              <a:xfrm>
                <a:off x="1129839" y="3774555"/>
                <a:ext cx="2746250" cy="448154"/>
              </a:xfrm>
              <a:prstGeom prst="roundRect">
                <a:avLst/>
              </a:prstGeom>
              <a:noFill/>
              <a:ln>
                <a:solidFill>
                  <a:srgbClr val="00416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図形グループ 14"/>
            <p:cNvGrpSpPr/>
            <p:nvPr/>
          </p:nvGrpSpPr>
          <p:grpSpPr>
            <a:xfrm>
              <a:off x="599724" y="4439177"/>
              <a:ext cx="2746250" cy="448154"/>
              <a:chOff x="1141674" y="4424795"/>
              <a:chExt cx="2746250" cy="448154"/>
            </a:xfrm>
          </p:grpSpPr>
          <p:sp>
            <p:nvSpPr>
              <p:cNvPr id="19" name="テキスト ボックス 18"/>
              <p:cNvSpPr txBox="1"/>
              <p:nvPr/>
            </p:nvSpPr>
            <p:spPr>
              <a:xfrm>
                <a:off x="1141674" y="4464206"/>
                <a:ext cx="2746250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521437"/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ピークアノテーション</a:t>
                </a:r>
                <a:endPara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24" name="角丸四角形 23"/>
              <p:cNvSpPr/>
              <p:nvPr/>
            </p:nvSpPr>
            <p:spPr>
              <a:xfrm>
                <a:off x="1141674" y="4424795"/>
                <a:ext cx="2746250" cy="448154"/>
              </a:xfrm>
              <a:prstGeom prst="roundRect">
                <a:avLst/>
              </a:prstGeom>
              <a:noFill/>
              <a:ln>
                <a:solidFill>
                  <a:srgbClr val="00416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6" name="図形グループ 25"/>
            <p:cNvGrpSpPr/>
            <p:nvPr/>
          </p:nvGrpSpPr>
          <p:grpSpPr>
            <a:xfrm>
              <a:off x="611559" y="5197689"/>
              <a:ext cx="2746250" cy="448154"/>
              <a:chOff x="1141674" y="5143068"/>
              <a:chExt cx="2746250" cy="448154"/>
            </a:xfrm>
          </p:grpSpPr>
          <p:sp>
            <p:nvSpPr>
              <p:cNvPr id="23" name="テキスト ボックス 22"/>
              <p:cNvSpPr txBox="1"/>
              <p:nvPr/>
            </p:nvSpPr>
            <p:spPr>
              <a:xfrm>
                <a:off x="1141674" y="5182479"/>
                <a:ext cx="2746249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521437"/>
                <a:r>
                  <a:rPr lang="ja-JP" altLang="en-US" dirty="0" smtClean="0"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モチーフ探索</a:t>
                </a:r>
                <a:endParaRPr lang="en-US" altLang="ja-JP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25" name="角丸四角形 24"/>
              <p:cNvSpPr/>
              <p:nvPr/>
            </p:nvSpPr>
            <p:spPr>
              <a:xfrm>
                <a:off x="1141674" y="5143068"/>
                <a:ext cx="2746250" cy="448154"/>
              </a:xfrm>
              <a:prstGeom prst="roundRect">
                <a:avLst/>
              </a:prstGeom>
              <a:noFill/>
              <a:ln>
                <a:solidFill>
                  <a:srgbClr val="00416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8" name="直線矢印コネクタ 7"/>
            <p:cNvCxnSpPr/>
            <p:nvPr/>
          </p:nvCxnSpPr>
          <p:spPr>
            <a:xfrm>
              <a:off x="1972850" y="2588638"/>
              <a:ext cx="0" cy="291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/>
            <p:cNvCxnSpPr/>
            <p:nvPr/>
          </p:nvCxnSpPr>
          <p:spPr>
            <a:xfrm>
              <a:off x="1984685" y="3359514"/>
              <a:ext cx="0" cy="291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/>
            <p:cNvCxnSpPr/>
            <p:nvPr/>
          </p:nvCxnSpPr>
          <p:spPr>
            <a:xfrm>
              <a:off x="1984685" y="4129182"/>
              <a:ext cx="0" cy="291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矢印コネクタ 28"/>
            <p:cNvCxnSpPr/>
            <p:nvPr/>
          </p:nvCxnSpPr>
          <p:spPr>
            <a:xfrm>
              <a:off x="1986584" y="4887331"/>
              <a:ext cx="0" cy="291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図形グループ 39"/>
          <p:cNvGrpSpPr/>
          <p:nvPr/>
        </p:nvGrpSpPr>
        <p:grpSpPr>
          <a:xfrm>
            <a:off x="3585117" y="1254247"/>
            <a:ext cx="5007357" cy="3446875"/>
            <a:chOff x="3678492" y="2174946"/>
            <a:chExt cx="5007357" cy="3446875"/>
          </a:xfrm>
        </p:grpSpPr>
        <p:sp>
          <p:nvSpPr>
            <p:cNvPr id="31" name="正方形/長方形 30"/>
            <p:cNvSpPr/>
            <p:nvPr/>
          </p:nvSpPr>
          <p:spPr>
            <a:xfrm>
              <a:off x="3678492" y="2174946"/>
              <a:ext cx="500735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kern="0" dirty="0" err="1" smtClean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Trimmomatic</a:t>
              </a:r>
              <a:r>
                <a:rPr lang="en-US" altLang="ja-JP" sz="2000" kern="0" dirty="0" smtClean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, </a:t>
              </a:r>
              <a:r>
                <a:rPr lang="en-US" altLang="ja-JP" sz="2000" kern="0" dirty="0" err="1" smtClean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fastqc</a:t>
              </a:r>
              <a:r>
                <a:rPr lang="en-US" altLang="ja-JP" sz="2000" kern="0" dirty="0" smtClean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, </a:t>
              </a:r>
              <a:r>
                <a:rPr lang="en-US" altLang="ja-JP" sz="2000" kern="0" dirty="0" err="1" smtClean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FASTX_Toolkit</a:t>
              </a:r>
              <a:r>
                <a:rPr lang="en-US" altLang="ja-JP" sz="2000" kern="0" dirty="0" smtClean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...</a:t>
              </a: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3678492" y="2937086"/>
              <a:ext cx="500735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kern="0" dirty="0" smtClean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Bowtie, Bowtie2, bwa...</a:t>
              </a:r>
              <a:endParaRPr lang="ja-JP" altLang="en-US" sz="2000" kern="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3678492" y="3699226"/>
              <a:ext cx="500556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kern="0" dirty="0" smtClean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MACS, MACS2, SICER...</a:t>
              </a:r>
              <a:endParaRPr lang="en-US" altLang="ja-JP" sz="2000" kern="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endParaRPr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3680283" y="4463199"/>
              <a:ext cx="500556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kern="0" dirty="0" err="1" smtClean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SnpEff</a:t>
              </a:r>
              <a:r>
                <a:rPr lang="en-US" altLang="ja-JP" sz="2000" kern="0" dirty="0" smtClean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, </a:t>
              </a:r>
              <a:r>
                <a:rPr lang="en-US" altLang="ja-JP" sz="2000" kern="0" dirty="0" err="1" smtClean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ChIPpeakAnno</a:t>
              </a:r>
              <a:r>
                <a:rPr lang="en-US" altLang="ja-JP" sz="2000" kern="0" dirty="0" smtClean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...</a:t>
              </a:r>
              <a:endParaRPr lang="ja-JP" altLang="en-US" sz="2000" kern="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endParaRPr>
            </a:p>
          </p:txBody>
        </p:sp>
        <p:sp>
          <p:nvSpPr>
            <p:cNvPr id="35" name="正方形/長方形 34"/>
            <p:cNvSpPr/>
            <p:nvPr/>
          </p:nvSpPr>
          <p:spPr>
            <a:xfrm>
              <a:off x="3680284" y="5221711"/>
              <a:ext cx="33381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2000" kern="0" dirty="0" err="1" smtClean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rGADEM</a:t>
              </a:r>
              <a:r>
                <a:rPr lang="en-US" altLang="ja-JP" sz="2000" kern="0" dirty="0" smtClean="0">
                  <a:solidFill>
                    <a:prstClr val="black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Courier New" panose="02070309020205020404" pitchFamily="49" charset="0"/>
                </a:rPr>
                <a:t>... </a:t>
              </a:r>
              <a:endParaRPr lang="ja-JP" altLang="en-US" sz="2000" kern="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ourier New" panose="02070309020205020404" pitchFamily="49" charset="0"/>
              </a:endParaRPr>
            </a:p>
          </p:txBody>
        </p:sp>
      </p:grpSp>
      <p:sp>
        <p:nvSpPr>
          <p:cNvPr id="38" name="タイトル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ChIP-seq</a:t>
            </a:r>
            <a:r>
              <a:rPr lang="ja-JP" altLang="en-US" dirty="0" smtClean="0"/>
              <a:t>解析の流れ｜代表的なソフト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408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Amelieff Corporation All Rights Reserved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8" name="タイトル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クオリティコントロール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74004" y="1340768"/>
            <a:ext cx="77768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他の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NGS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データ解析と同様に、解析前のクオリティコントロールを実施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本日使用する</a:t>
            </a:r>
            <a:r>
              <a:rPr kumimoji="1"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ソフト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トリミング・低クオリティリードの除去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Trimmomatic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クオリティチェック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Fastqc</a:t>
            </a:r>
            <a:endParaRPr kumimoji="1"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ChIP-seq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におけるポイント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リード長に注意する（</a:t>
            </a:r>
            <a:r>
              <a:rPr lang="en-US" altLang="ja-JP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75 </a:t>
            </a:r>
            <a:r>
              <a:rPr lang="en-US" altLang="ja-JP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bp</a:t>
            </a:r>
            <a:r>
              <a:rPr lang="ja-JP" altLang="en-US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以下など短い場合が多い）</a:t>
            </a:r>
            <a:endParaRPr lang="en-US" altLang="ja-JP" dirty="0" smtClean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546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ユーザー設定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F497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416F"/>
          </a:solidFill>
        </a:ln>
      </a:spPr>
      <a:bodyPr rtlCol="0" anchor="ctr"/>
      <a:lstStyle>
        <a:defPPr algn="ctr">
          <a:defRPr smtClean="0">
            <a:solidFill>
              <a:srgbClr val="00416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kumimoji="1" dirty="0" smtClean="0"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1325</TotalTime>
  <Words>3434</Words>
  <Application>Microsoft Macintosh PowerPoint</Application>
  <PresentationFormat>画面に合わせる (4:3)</PresentationFormat>
  <Paragraphs>760</Paragraphs>
  <Slides>68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68</vt:i4>
      </vt:variant>
    </vt:vector>
  </HeadingPairs>
  <TitlesOfParts>
    <vt:vector size="77" baseType="lpstr">
      <vt:lpstr>Arial</vt:lpstr>
      <vt:lpstr>Calibri</vt:lpstr>
      <vt:lpstr>Consolas</vt:lpstr>
      <vt:lpstr>Courier New</vt:lpstr>
      <vt:lpstr>Meiryo</vt:lpstr>
      <vt:lpstr>ＭＳ Ｐゴシック</vt:lpstr>
      <vt:lpstr>Wingdings</vt:lpstr>
      <vt:lpstr>メイリオ</vt:lpstr>
      <vt:lpstr>Office ​​テーマ</vt:lpstr>
      <vt:lpstr>平成28年度NGSハンズオン講習会 ChIP-seq</vt:lpstr>
      <vt:lpstr>本講義にあたって</vt:lpstr>
      <vt:lpstr>本講義の内容</vt:lpstr>
      <vt:lpstr>ChIP-seqとは</vt:lpstr>
      <vt:lpstr>ChIP-seqとは</vt:lpstr>
      <vt:lpstr>ChIP-seqとは｜input と IP</vt:lpstr>
      <vt:lpstr>ChIP-seqとは</vt:lpstr>
      <vt:lpstr>ChIP-seq解析の流れ｜代表的なソフト</vt:lpstr>
      <vt:lpstr>クオリティコントロール</vt:lpstr>
      <vt:lpstr>マッピング</vt:lpstr>
      <vt:lpstr>ピーク検出</vt:lpstr>
      <vt:lpstr>ピークアノテーション</vt:lpstr>
      <vt:lpstr>モチーフ探索</vt:lpstr>
      <vt:lpstr>公開データの取得</vt:lpstr>
      <vt:lpstr>公開データの取得</vt:lpstr>
      <vt:lpstr>公開データの取得</vt:lpstr>
      <vt:lpstr>公開データの取得｜データの探し方</vt:lpstr>
      <vt:lpstr>公開データの取得｜データの探し方</vt:lpstr>
      <vt:lpstr>公開データの取得｜データの探し方</vt:lpstr>
      <vt:lpstr>公開データの取得｜データの探し方</vt:lpstr>
      <vt:lpstr>公開データの取得｜データの探し方</vt:lpstr>
      <vt:lpstr>公開データの取得｜データの探し方</vt:lpstr>
      <vt:lpstr>公開データの取得｜データの探し方</vt:lpstr>
      <vt:lpstr>公開データの取得｜ダウンロード方法</vt:lpstr>
      <vt:lpstr>公開データの取得｜ダウンロード方法</vt:lpstr>
      <vt:lpstr>公開データの取得｜ダウンロード方法</vt:lpstr>
      <vt:lpstr>公開データの取得｜SRAの変換方法</vt:lpstr>
      <vt:lpstr>公開データの取得｜SRAの変換方法</vt:lpstr>
      <vt:lpstr>公開データの取得｜SRAの変換方法</vt:lpstr>
      <vt:lpstr>公開データの取得｜実習用データの作成</vt:lpstr>
      <vt:lpstr>公開データの取得｜実習用データの作成</vt:lpstr>
      <vt:lpstr>実習パート</vt:lpstr>
      <vt:lpstr>公開データの取得</vt:lpstr>
      <vt:lpstr>公開データの取得</vt:lpstr>
      <vt:lpstr>クオリティコントロール｜QC前の品質確認</vt:lpstr>
      <vt:lpstr>クオリティコントロール｜QC前の品質確認</vt:lpstr>
      <vt:lpstr>クオリティコントロール｜QC前の品質確認</vt:lpstr>
      <vt:lpstr>クオリティコントロール｜QC処理</vt:lpstr>
      <vt:lpstr>クオリティコントロール｜QC処理</vt:lpstr>
      <vt:lpstr>TIPS｜CPUコア数を確認してみる</vt:lpstr>
      <vt:lpstr>クオリティコントロール｜QC後の品質確認</vt:lpstr>
      <vt:lpstr>クオリティコントロール｜QC前の品質確認</vt:lpstr>
      <vt:lpstr>クオリティコントロール｜QC前の品質確認</vt:lpstr>
      <vt:lpstr>マッピング</vt:lpstr>
      <vt:lpstr>マッピング</vt:lpstr>
      <vt:lpstr>ピーク検出</vt:lpstr>
      <vt:lpstr>ピーク検出</vt:lpstr>
      <vt:lpstr>ピーク検出</vt:lpstr>
      <vt:lpstr>ピーク検出</vt:lpstr>
      <vt:lpstr>ピーク検出</vt:lpstr>
      <vt:lpstr>可視化｜IGVでピークを確認する</vt:lpstr>
      <vt:lpstr>可視化｜IGVでピークを確認する</vt:lpstr>
      <vt:lpstr>可視化｜IGVでピークを確認する</vt:lpstr>
      <vt:lpstr>可視化｜IGVでピークを確認する</vt:lpstr>
      <vt:lpstr>可視化｜IGVでピークを確認する</vt:lpstr>
      <vt:lpstr>可視化｜IGVでピークを確認する</vt:lpstr>
      <vt:lpstr>可視化｜IGVでピークを確認する</vt:lpstr>
      <vt:lpstr>可視化｜IGVでピークを確認する</vt:lpstr>
      <vt:lpstr>可視化｜IGVでピークを確認する</vt:lpstr>
      <vt:lpstr>アノテーション</vt:lpstr>
      <vt:lpstr>アノテーション</vt:lpstr>
      <vt:lpstr>アノテーション</vt:lpstr>
      <vt:lpstr>アノテーション</vt:lpstr>
      <vt:lpstr>モチーフ検索</vt:lpstr>
      <vt:lpstr>モチーフ検索</vt:lpstr>
      <vt:lpstr>モチーフ検索</vt:lpstr>
      <vt:lpstr>モチーフ検索</vt:lpstr>
      <vt:lpstr>まとめ｜ChIP-seq解析の流れ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hattorie</dc:creator>
  <cp:lastModifiedBy>久保竜一</cp:lastModifiedBy>
  <cp:revision>220</cp:revision>
  <dcterms:created xsi:type="dcterms:W3CDTF">2012-12-13T01:07:58Z</dcterms:created>
  <dcterms:modified xsi:type="dcterms:W3CDTF">2016-08-03T02:47:47Z</dcterms:modified>
</cp:coreProperties>
</file>